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 id="265"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a:srgbClr val="CC00FF"/>
    <a:srgbClr val="D60093"/>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EBCCD-FB66-42DF-9EB3-642579F0CF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71A7B05-B29B-4681-A39C-BE368719DF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CD331F1E-FE3A-4F35-ACED-466E3080C950}"/>
              </a:ext>
            </a:extLst>
          </p:cNvPr>
          <p:cNvSpPr>
            <a:spLocks noGrp="1"/>
          </p:cNvSpPr>
          <p:nvPr>
            <p:ph type="dt" sz="half" idx="10"/>
          </p:nvPr>
        </p:nvSpPr>
        <p:spPr/>
        <p:txBody>
          <a:bodyPr/>
          <a:lstStyle/>
          <a:p>
            <a:fld id="{B62A1F4D-639A-4C8F-B8EC-D63C554FCF67}" type="datetimeFigureOut">
              <a:rPr lang="en-AU" smtClean="0"/>
              <a:t>23/12/2020</a:t>
            </a:fld>
            <a:endParaRPr lang="en-AU"/>
          </a:p>
        </p:txBody>
      </p:sp>
      <p:sp>
        <p:nvSpPr>
          <p:cNvPr id="5" name="Footer Placeholder 4">
            <a:extLst>
              <a:ext uri="{FF2B5EF4-FFF2-40B4-BE49-F238E27FC236}">
                <a16:creationId xmlns:a16="http://schemas.microsoft.com/office/drawing/2014/main" id="{25CA30FA-1061-40BF-99F6-2EED690A4A8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64F275E-C65E-4FA1-A160-D431F808AF3B}"/>
              </a:ext>
            </a:extLst>
          </p:cNvPr>
          <p:cNvSpPr>
            <a:spLocks noGrp="1"/>
          </p:cNvSpPr>
          <p:nvPr>
            <p:ph type="sldNum" sz="quarter" idx="12"/>
          </p:nvPr>
        </p:nvSpPr>
        <p:spPr/>
        <p:txBody>
          <a:bodyPr/>
          <a:lstStyle/>
          <a:p>
            <a:fld id="{A503B9D9-4F3F-4195-A92D-200FC45F8AF1}" type="slidenum">
              <a:rPr lang="en-AU" smtClean="0"/>
              <a:t>‹#›</a:t>
            </a:fld>
            <a:endParaRPr lang="en-AU"/>
          </a:p>
        </p:txBody>
      </p:sp>
    </p:spTree>
    <p:extLst>
      <p:ext uri="{BB962C8B-B14F-4D97-AF65-F5344CB8AC3E}">
        <p14:creationId xmlns:p14="http://schemas.microsoft.com/office/powerpoint/2010/main" val="1618241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DC9E-B017-469E-9260-5E6ED7B1393A}"/>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557437B-4687-47F4-A2DC-5060A07EE4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17226EA-8684-444D-ACDE-058811D12690}"/>
              </a:ext>
            </a:extLst>
          </p:cNvPr>
          <p:cNvSpPr>
            <a:spLocks noGrp="1"/>
          </p:cNvSpPr>
          <p:nvPr>
            <p:ph type="dt" sz="half" idx="10"/>
          </p:nvPr>
        </p:nvSpPr>
        <p:spPr/>
        <p:txBody>
          <a:bodyPr/>
          <a:lstStyle/>
          <a:p>
            <a:fld id="{B62A1F4D-639A-4C8F-B8EC-D63C554FCF67}" type="datetimeFigureOut">
              <a:rPr lang="en-AU" smtClean="0"/>
              <a:t>23/12/2020</a:t>
            </a:fld>
            <a:endParaRPr lang="en-AU"/>
          </a:p>
        </p:txBody>
      </p:sp>
      <p:sp>
        <p:nvSpPr>
          <p:cNvPr id="5" name="Footer Placeholder 4">
            <a:extLst>
              <a:ext uri="{FF2B5EF4-FFF2-40B4-BE49-F238E27FC236}">
                <a16:creationId xmlns:a16="http://schemas.microsoft.com/office/drawing/2014/main" id="{8FE38B08-0F1C-4623-9B36-340FCE2F99E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900B197-A498-4C50-A2BC-706A7F3306C5}"/>
              </a:ext>
            </a:extLst>
          </p:cNvPr>
          <p:cNvSpPr>
            <a:spLocks noGrp="1"/>
          </p:cNvSpPr>
          <p:nvPr>
            <p:ph type="sldNum" sz="quarter" idx="12"/>
          </p:nvPr>
        </p:nvSpPr>
        <p:spPr/>
        <p:txBody>
          <a:bodyPr/>
          <a:lstStyle/>
          <a:p>
            <a:fld id="{A503B9D9-4F3F-4195-A92D-200FC45F8AF1}" type="slidenum">
              <a:rPr lang="en-AU" smtClean="0"/>
              <a:t>‹#›</a:t>
            </a:fld>
            <a:endParaRPr lang="en-AU"/>
          </a:p>
        </p:txBody>
      </p:sp>
    </p:spTree>
    <p:extLst>
      <p:ext uri="{BB962C8B-B14F-4D97-AF65-F5344CB8AC3E}">
        <p14:creationId xmlns:p14="http://schemas.microsoft.com/office/powerpoint/2010/main" val="3101986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1E708E-F47F-4CC8-AEE3-E2DF7B9E26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15D2810-E568-4356-B415-C07A7EA5F0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89CF4D0-BD94-4475-A449-73A0CB96919A}"/>
              </a:ext>
            </a:extLst>
          </p:cNvPr>
          <p:cNvSpPr>
            <a:spLocks noGrp="1"/>
          </p:cNvSpPr>
          <p:nvPr>
            <p:ph type="dt" sz="half" idx="10"/>
          </p:nvPr>
        </p:nvSpPr>
        <p:spPr/>
        <p:txBody>
          <a:bodyPr/>
          <a:lstStyle/>
          <a:p>
            <a:fld id="{B62A1F4D-639A-4C8F-B8EC-D63C554FCF67}" type="datetimeFigureOut">
              <a:rPr lang="en-AU" smtClean="0"/>
              <a:t>23/12/2020</a:t>
            </a:fld>
            <a:endParaRPr lang="en-AU"/>
          </a:p>
        </p:txBody>
      </p:sp>
      <p:sp>
        <p:nvSpPr>
          <p:cNvPr id="5" name="Footer Placeholder 4">
            <a:extLst>
              <a:ext uri="{FF2B5EF4-FFF2-40B4-BE49-F238E27FC236}">
                <a16:creationId xmlns:a16="http://schemas.microsoft.com/office/drawing/2014/main" id="{A0550F2A-7E3F-4E5B-A775-D2106A6666A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98AD7D1-519E-408B-B853-B771DD24A11B}"/>
              </a:ext>
            </a:extLst>
          </p:cNvPr>
          <p:cNvSpPr>
            <a:spLocks noGrp="1"/>
          </p:cNvSpPr>
          <p:nvPr>
            <p:ph type="sldNum" sz="quarter" idx="12"/>
          </p:nvPr>
        </p:nvSpPr>
        <p:spPr/>
        <p:txBody>
          <a:bodyPr/>
          <a:lstStyle/>
          <a:p>
            <a:fld id="{A503B9D9-4F3F-4195-A92D-200FC45F8AF1}" type="slidenum">
              <a:rPr lang="en-AU" smtClean="0"/>
              <a:t>‹#›</a:t>
            </a:fld>
            <a:endParaRPr lang="en-AU"/>
          </a:p>
        </p:txBody>
      </p:sp>
    </p:spTree>
    <p:extLst>
      <p:ext uri="{BB962C8B-B14F-4D97-AF65-F5344CB8AC3E}">
        <p14:creationId xmlns:p14="http://schemas.microsoft.com/office/powerpoint/2010/main" val="682762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ABEF2-2940-419E-AC52-ED3782DEC25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B837F4E-BB01-49D6-A6FB-4348E09242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0C9C8AE-AE82-4BE6-B648-F1F25D8AD376}"/>
              </a:ext>
            </a:extLst>
          </p:cNvPr>
          <p:cNvSpPr>
            <a:spLocks noGrp="1"/>
          </p:cNvSpPr>
          <p:nvPr>
            <p:ph type="dt" sz="half" idx="10"/>
          </p:nvPr>
        </p:nvSpPr>
        <p:spPr/>
        <p:txBody>
          <a:bodyPr/>
          <a:lstStyle/>
          <a:p>
            <a:fld id="{B62A1F4D-639A-4C8F-B8EC-D63C554FCF67}" type="datetimeFigureOut">
              <a:rPr lang="en-AU" smtClean="0"/>
              <a:t>23/12/2020</a:t>
            </a:fld>
            <a:endParaRPr lang="en-AU"/>
          </a:p>
        </p:txBody>
      </p:sp>
      <p:sp>
        <p:nvSpPr>
          <p:cNvPr id="5" name="Footer Placeholder 4">
            <a:extLst>
              <a:ext uri="{FF2B5EF4-FFF2-40B4-BE49-F238E27FC236}">
                <a16:creationId xmlns:a16="http://schemas.microsoft.com/office/drawing/2014/main" id="{F53247D2-F186-4007-BB78-3669A88BE42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C5C9AFC-89BB-4BCB-91A6-DE202E37103C}"/>
              </a:ext>
            </a:extLst>
          </p:cNvPr>
          <p:cNvSpPr>
            <a:spLocks noGrp="1"/>
          </p:cNvSpPr>
          <p:nvPr>
            <p:ph type="sldNum" sz="quarter" idx="12"/>
          </p:nvPr>
        </p:nvSpPr>
        <p:spPr/>
        <p:txBody>
          <a:bodyPr/>
          <a:lstStyle/>
          <a:p>
            <a:fld id="{A503B9D9-4F3F-4195-A92D-200FC45F8AF1}" type="slidenum">
              <a:rPr lang="en-AU" smtClean="0"/>
              <a:t>‹#›</a:t>
            </a:fld>
            <a:endParaRPr lang="en-AU"/>
          </a:p>
        </p:txBody>
      </p:sp>
    </p:spTree>
    <p:extLst>
      <p:ext uri="{BB962C8B-B14F-4D97-AF65-F5344CB8AC3E}">
        <p14:creationId xmlns:p14="http://schemas.microsoft.com/office/powerpoint/2010/main" val="11214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F78F4-E994-4A7F-917B-6A8B2423AA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D53E5B7F-FCC7-4A51-AC51-DF564B5F32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CF2AD1-ED78-477D-8393-7C17C5304DF5}"/>
              </a:ext>
            </a:extLst>
          </p:cNvPr>
          <p:cNvSpPr>
            <a:spLocks noGrp="1"/>
          </p:cNvSpPr>
          <p:nvPr>
            <p:ph type="dt" sz="half" idx="10"/>
          </p:nvPr>
        </p:nvSpPr>
        <p:spPr/>
        <p:txBody>
          <a:bodyPr/>
          <a:lstStyle/>
          <a:p>
            <a:fld id="{B62A1F4D-639A-4C8F-B8EC-D63C554FCF67}" type="datetimeFigureOut">
              <a:rPr lang="en-AU" smtClean="0"/>
              <a:t>23/12/2020</a:t>
            </a:fld>
            <a:endParaRPr lang="en-AU"/>
          </a:p>
        </p:txBody>
      </p:sp>
      <p:sp>
        <p:nvSpPr>
          <p:cNvPr id="5" name="Footer Placeholder 4">
            <a:extLst>
              <a:ext uri="{FF2B5EF4-FFF2-40B4-BE49-F238E27FC236}">
                <a16:creationId xmlns:a16="http://schemas.microsoft.com/office/drawing/2014/main" id="{42CA4441-82B0-407A-AAA5-AFFCA317E8F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C4CE9B4-DF2B-4B52-8B7E-F4A7480346CC}"/>
              </a:ext>
            </a:extLst>
          </p:cNvPr>
          <p:cNvSpPr>
            <a:spLocks noGrp="1"/>
          </p:cNvSpPr>
          <p:nvPr>
            <p:ph type="sldNum" sz="quarter" idx="12"/>
          </p:nvPr>
        </p:nvSpPr>
        <p:spPr/>
        <p:txBody>
          <a:bodyPr/>
          <a:lstStyle/>
          <a:p>
            <a:fld id="{A503B9D9-4F3F-4195-A92D-200FC45F8AF1}" type="slidenum">
              <a:rPr lang="en-AU" smtClean="0"/>
              <a:t>‹#›</a:t>
            </a:fld>
            <a:endParaRPr lang="en-AU"/>
          </a:p>
        </p:txBody>
      </p:sp>
    </p:spTree>
    <p:extLst>
      <p:ext uri="{BB962C8B-B14F-4D97-AF65-F5344CB8AC3E}">
        <p14:creationId xmlns:p14="http://schemas.microsoft.com/office/powerpoint/2010/main" val="2820740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5C90D-F6E2-48D8-AD48-387BB68A88B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E8D6A04-3CB7-40FE-AA88-339B755F72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14FDB45D-1678-4F96-A29E-9ACF90887C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05B54291-2E81-419B-90BE-52BFBD07077A}"/>
              </a:ext>
            </a:extLst>
          </p:cNvPr>
          <p:cNvSpPr>
            <a:spLocks noGrp="1"/>
          </p:cNvSpPr>
          <p:nvPr>
            <p:ph type="dt" sz="half" idx="10"/>
          </p:nvPr>
        </p:nvSpPr>
        <p:spPr/>
        <p:txBody>
          <a:bodyPr/>
          <a:lstStyle/>
          <a:p>
            <a:fld id="{B62A1F4D-639A-4C8F-B8EC-D63C554FCF67}" type="datetimeFigureOut">
              <a:rPr lang="en-AU" smtClean="0"/>
              <a:t>23/12/2020</a:t>
            </a:fld>
            <a:endParaRPr lang="en-AU"/>
          </a:p>
        </p:txBody>
      </p:sp>
      <p:sp>
        <p:nvSpPr>
          <p:cNvPr id="6" name="Footer Placeholder 5">
            <a:extLst>
              <a:ext uri="{FF2B5EF4-FFF2-40B4-BE49-F238E27FC236}">
                <a16:creationId xmlns:a16="http://schemas.microsoft.com/office/drawing/2014/main" id="{3F4D7D86-718F-4568-8F2F-A1A10C4F7B1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169D140-FEAB-4CBC-AA5D-88C360AD3612}"/>
              </a:ext>
            </a:extLst>
          </p:cNvPr>
          <p:cNvSpPr>
            <a:spLocks noGrp="1"/>
          </p:cNvSpPr>
          <p:nvPr>
            <p:ph type="sldNum" sz="quarter" idx="12"/>
          </p:nvPr>
        </p:nvSpPr>
        <p:spPr/>
        <p:txBody>
          <a:bodyPr/>
          <a:lstStyle/>
          <a:p>
            <a:fld id="{A503B9D9-4F3F-4195-A92D-200FC45F8AF1}" type="slidenum">
              <a:rPr lang="en-AU" smtClean="0"/>
              <a:t>‹#›</a:t>
            </a:fld>
            <a:endParaRPr lang="en-AU"/>
          </a:p>
        </p:txBody>
      </p:sp>
    </p:spTree>
    <p:extLst>
      <p:ext uri="{BB962C8B-B14F-4D97-AF65-F5344CB8AC3E}">
        <p14:creationId xmlns:p14="http://schemas.microsoft.com/office/powerpoint/2010/main" val="285092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5E98A-B74C-48B1-AC5D-6A669769DC20}"/>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591D76C-30C5-4C3C-9E82-8113158B97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83008C-D802-4587-A4B0-6431FE9319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25931D86-6AFD-443A-8A66-34D02B22DA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B459FF-B9E2-431B-A2A9-E1517A00F52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0A3EB4E2-4886-4A34-821F-7329B424C120}"/>
              </a:ext>
            </a:extLst>
          </p:cNvPr>
          <p:cNvSpPr>
            <a:spLocks noGrp="1"/>
          </p:cNvSpPr>
          <p:nvPr>
            <p:ph type="dt" sz="half" idx="10"/>
          </p:nvPr>
        </p:nvSpPr>
        <p:spPr/>
        <p:txBody>
          <a:bodyPr/>
          <a:lstStyle/>
          <a:p>
            <a:fld id="{B62A1F4D-639A-4C8F-B8EC-D63C554FCF67}" type="datetimeFigureOut">
              <a:rPr lang="en-AU" smtClean="0"/>
              <a:t>23/12/2020</a:t>
            </a:fld>
            <a:endParaRPr lang="en-AU"/>
          </a:p>
        </p:txBody>
      </p:sp>
      <p:sp>
        <p:nvSpPr>
          <p:cNvPr id="8" name="Footer Placeholder 7">
            <a:extLst>
              <a:ext uri="{FF2B5EF4-FFF2-40B4-BE49-F238E27FC236}">
                <a16:creationId xmlns:a16="http://schemas.microsoft.com/office/drawing/2014/main" id="{B0B5D755-2878-442B-AFC8-63BABA141D2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FF7BA648-4966-48F2-9172-F9B7B928E6AB}"/>
              </a:ext>
            </a:extLst>
          </p:cNvPr>
          <p:cNvSpPr>
            <a:spLocks noGrp="1"/>
          </p:cNvSpPr>
          <p:nvPr>
            <p:ph type="sldNum" sz="quarter" idx="12"/>
          </p:nvPr>
        </p:nvSpPr>
        <p:spPr/>
        <p:txBody>
          <a:bodyPr/>
          <a:lstStyle/>
          <a:p>
            <a:fld id="{A503B9D9-4F3F-4195-A92D-200FC45F8AF1}" type="slidenum">
              <a:rPr lang="en-AU" smtClean="0"/>
              <a:t>‹#›</a:t>
            </a:fld>
            <a:endParaRPr lang="en-AU"/>
          </a:p>
        </p:txBody>
      </p:sp>
    </p:spTree>
    <p:extLst>
      <p:ext uri="{BB962C8B-B14F-4D97-AF65-F5344CB8AC3E}">
        <p14:creationId xmlns:p14="http://schemas.microsoft.com/office/powerpoint/2010/main" val="706049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97B8-1691-4C85-956A-83BB76B987D3}"/>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2D8376E5-7FBD-4448-B411-9C30353177C4}"/>
              </a:ext>
            </a:extLst>
          </p:cNvPr>
          <p:cNvSpPr>
            <a:spLocks noGrp="1"/>
          </p:cNvSpPr>
          <p:nvPr>
            <p:ph type="dt" sz="half" idx="10"/>
          </p:nvPr>
        </p:nvSpPr>
        <p:spPr/>
        <p:txBody>
          <a:bodyPr/>
          <a:lstStyle/>
          <a:p>
            <a:fld id="{B62A1F4D-639A-4C8F-B8EC-D63C554FCF67}" type="datetimeFigureOut">
              <a:rPr lang="en-AU" smtClean="0"/>
              <a:t>23/12/2020</a:t>
            </a:fld>
            <a:endParaRPr lang="en-AU"/>
          </a:p>
        </p:txBody>
      </p:sp>
      <p:sp>
        <p:nvSpPr>
          <p:cNvPr id="4" name="Footer Placeholder 3">
            <a:extLst>
              <a:ext uri="{FF2B5EF4-FFF2-40B4-BE49-F238E27FC236}">
                <a16:creationId xmlns:a16="http://schemas.microsoft.com/office/drawing/2014/main" id="{1B4B2329-2CBE-4121-B6EC-F18AF1BD6BC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D584E63F-503F-46AE-9653-343E5144F891}"/>
              </a:ext>
            </a:extLst>
          </p:cNvPr>
          <p:cNvSpPr>
            <a:spLocks noGrp="1"/>
          </p:cNvSpPr>
          <p:nvPr>
            <p:ph type="sldNum" sz="quarter" idx="12"/>
          </p:nvPr>
        </p:nvSpPr>
        <p:spPr/>
        <p:txBody>
          <a:bodyPr/>
          <a:lstStyle/>
          <a:p>
            <a:fld id="{A503B9D9-4F3F-4195-A92D-200FC45F8AF1}" type="slidenum">
              <a:rPr lang="en-AU" smtClean="0"/>
              <a:t>‹#›</a:t>
            </a:fld>
            <a:endParaRPr lang="en-AU"/>
          </a:p>
        </p:txBody>
      </p:sp>
    </p:spTree>
    <p:extLst>
      <p:ext uri="{BB962C8B-B14F-4D97-AF65-F5344CB8AC3E}">
        <p14:creationId xmlns:p14="http://schemas.microsoft.com/office/powerpoint/2010/main" val="65368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B2CC33-DCF8-432D-ABD6-5570B2D5D576}"/>
              </a:ext>
            </a:extLst>
          </p:cNvPr>
          <p:cNvSpPr>
            <a:spLocks noGrp="1"/>
          </p:cNvSpPr>
          <p:nvPr>
            <p:ph type="dt" sz="half" idx="10"/>
          </p:nvPr>
        </p:nvSpPr>
        <p:spPr/>
        <p:txBody>
          <a:bodyPr/>
          <a:lstStyle/>
          <a:p>
            <a:fld id="{B62A1F4D-639A-4C8F-B8EC-D63C554FCF67}" type="datetimeFigureOut">
              <a:rPr lang="en-AU" smtClean="0"/>
              <a:t>23/12/2020</a:t>
            </a:fld>
            <a:endParaRPr lang="en-AU"/>
          </a:p>
        </p:txBody>
      </p:sp>
      <p:sp>
        <p:nvSpPr>
          <p:cNvPr id="3" name="Footer Placeholder 2">
            <a:extLst>
              <a:ext uri="{FF2B5EF4-FFF2-40B4-BE49-F238E27FC236}">
                <a16:creationId xmlns:a16="http://schemas.microsoft.com/office/drawing/2014/main" id="{F2EFDB89-DFF5-4877-92DF-0FEC5D8DBD8E}"/>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C78E82-1D0B-4988-ADB7-FE67433D9934}"/>
              </a:ext>
            </a:extLst>
          </p:cNvPr>
          <p:cNvSpPr>
            <a:spLocks noGrp="1"/>
          </p:cNvSpPr>
          <p:nvPr>
            <p:ph type="sldNum" sz="quarter" idx="12"/>
          </p:nvPr>
        </p:nvSpPr>
        <p:spPr/>
        <p:txBody>
          <a:bodyPr/>
          <a:lstStyle/>
          <a:p>
            <a:fld id="{A503B9D9-4F3F-4195-A92D-200FC45F8AF1}" type="slidenum">
              <a:rPr lang="en-AU" smtClean="0"/>
              <a:t>‹#›</a:t>
            </a:fld>
            <a:endParaRPr lang="en-AU"/>
          </a:p>
        </p:txBody>
      </p:sp>
    </p:spTree>
    <p:extLst>
      <p:ext uri="{BB962C8B-B14F-4D97-AF65-F5344CB8AC3E}">
        <p14:creationId xmlns:p14="http://schemas.microsoft.com/office/powerpoint/2010/main" val="433146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4D41A-AD5F-431A-A9F6-3D73FF656F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5C9DAE4-A5C4-4447-91A0-47B111F6D9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6F195D93-621A-4DE8-BC4F-6E73B00F8B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CB12EF-6E05-4BAC-A374-6E90162A9C66}"/>
              </a:ext>
            </a:extLst>
          </p:cNvPr>
          <p:cNvSpPr>
            <a:spLocks noGrp="1"/>
          </p:cNvSpPr>
          <p:nvPr>
            <p:ph type="dt" sz="half" idx="10"/>
          </p:nvPr>
        </p:nvSpPr>
        <p:spPr/>
        <p:txBody>
          <a:bodyPr/>
          <a:lstStyle/>
          <a:p>
            <a:fld id="{B62A1F4D-639A-4C8F-B8EC-D63C554FCF67}" type="datetimeFigureOut">
              <a:rPr lang="en-AU" smtClean="0"/>
              <a:t>23/12/2020</a:t>
            </a:fld>
            <a:endParaRPr lang="en-AU"/>
          </a:p>
        </p:txBody>
      </p:sp>
      <p:sp>
        <p:nvSpPr>
          <p:cNvPr id="6" name="Footer Placeholder 5">
            <a:extLst>
              <a:ext uri="{FF2B5EF4-FFF2-40B4-BE49-F238E27FC236}">
                <a16:creationId xmlns:a16="http://schemas.microsoft.com/office/drawing/2014/main" id="{8F40E1CD-7018-42F0-8890-82E90AF9FD5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526CA3E-23F0-4911-A0BE-8BDB66829E55}"/>
              </a:ext>
            </a:extLst>
          </p:cNvPr>
          <p:cNvSpPr>
            <a:spLocks noGrp="1"/>
          </p:cNvSpPr>
          <p:nvPr>
            <p:ph type="sldNum" sz="quarter" idx="12"/>
          </p:nvPr>
        </p:nvSpPr>
        <p:spPr/>
        <p:txBody>
          <a:bodyPr/>
          <a:lstStyle/>
          <a:p>
            <a:fld id="{A503B9D9-4F3F-4195-A92D-200FC45F8AF1}" type="slidenum">
              <a:rPr lang="en-AU" smtClean="0"/>
              <a:t>‹#›</a:t>
            </a:fld>
            <a:endParaRPr lang="en-AU"/>
          </a:p>
        </p:txBody>
      </p:sp>
    </p:spTree>
    <p:extLst>
      <p:ext uri="{BB962C8B-B14F-4D97-AF65-F5344CB8AC3E}">
        <p14:creationId xmlns:p14="http://schemas.microsoft.com/office/powerpoint/2010/main" val="1298926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5263-04D2-4485-83C8-19D0453487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A5BB220C-5E45-43EE-B8F7-A3993D581B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D12D890-6DC0-405D-9484-07F3E3EF80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7408FA-BB24-4D73-848F-004440477221}"/>
              </a:ext>
            </a:extLst>
          </p:cNvPr>
          <p:cNvSpPr>
            <a:spLocks noGrp="1"/>
          </p:cNvSpPr>
          <p:nvPr>
            <p:ph type="dt" sz="half" idx="10"/>
          </p:nvPr>
        </p:nvSpPr>
        <p:spPr/>
        <p:txBody>
          <a:bodyPr/>
          <a:lstStyle/>
          <a:p>
            <a:fld id="{B62A1F4D-639A-4C8F-B8EC-D63C554FCF67}" type="datetimeFigureOut">
              <a:rPr lang="en-AU" smtClean="0"/>
              <a:t>23/12/2020</a:t>
            </a:fld>
            <a:endParaRPr lang="en-AU"/>
          </a:p>
        </p:txBody>
      </p:sp>
      <p:sp>
        <p:nvSpPr>
          <p:cNvPr id="6" name="Footer Placeholder 5">
            <a:extLst>
              <a:ext uri="{FF2B5EF4-FFF2-40B4-BE49-F238E27FC236}">
                <a16:creationId xmlns:a16="http://schemas.microsoft.com/office/drawing/2014/main" id="{E345FA3C-C7BC-4ABA-B43F-176825FB0C3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25481C7-2ED3-40FB-8CD0-DEDFADC3297D}"/>
              </a:ext>
            </a:extLst>
          </p:cNvPr>
          <p:cNvSpPr>
            <a:spLocks noGrp="1"/>
          </p:cNvSpPr>
          <p:nvPr>
            <p:ph type="sldNum" sz="quarter" idx="12"/>
          </p:nvPr>
        </p:nvSpPr>
        <p:spPr/>
        <p:txBody>
          <a:bodyPr/>
          <a:lstStyle/>
          <a:p>
            <a:fld id="{A503B9D9-4F3F-4195-A92D-200FC45F8AF1}" type="slidenum">
              <a:rPr lang="en-AU" smtClean="0"/>
              <a:t>‹#›</a:t>
            </a:fld>
            <a:endParaRPr lang="en-AU"/>
          </a:p>
        </p:txBody>
      </p:sp>
    </p:spTree>
    <p:extLst>
      <p:ext uri="{BB962C8B-B14F-4D97-AF65-F5344CB8AC3E}">
        <p14:creationId xmlns:p14="http://schemas.microsoft.com/office/powerpoint/2010/main" val="548794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E8AD95-2919-4EA2-939E-29543A0FA8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E939038F-D6DC-42CC-BF68-9A748B9F6B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5F30868-9CBB-4DC6-B359-5C043B3195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2A1F4D-639A-4C8F-B8EC-D63C554FCF67}" type="datetimeFigureOut">
              <a:rPr lang="en-AU" smtClean="0"/>
              <a:t>23/12/2020</a:t>
            </a:fld>
            <a:endParaRPr lang="en-AU"/>
          </a:p>
        </p:txBody>
      </p:sp>
      <p:sp>
        <p:nvSpPr>
          <p:cNvPr id="5" name="Footer Placeholder 4">
            <a:extLst>
              <a:ext uri="{FF2B5EF4-FFF2-40B4-BE49-F238E27FC236}">
                <a16:creationId xmlns:a16="http://schemas.microsoft.com/office/drawing/2014/main" id="{C8804633-1CAF-4F71-A386-EA63E6A539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FBCFF44-274D-4E6B-9788-2D590A0E04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B9D9-4F3F-4195-A92D-200FC45F8AF1}" type="slidenum">
              <a:rPr lang="en-AU" smtClean="0"/>
              <a:t>‹#›</a:t>
            </a:fld>
            <a:endParaRPr lang="en-AU"/>
          </a:p>
        </p:txBody>
      </p:sp>
    </p:spTree>
    <p:extLst>
      <p:ext uri="{BB962C8B-B14F-4D97-AF65-F5344CB8AC3E}">
        <p14:creationId xmlns:p14="http://schemas.microsoft.com/office/powerpoint/2010/main" val="408031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vagpclass.wordpress.com/2018/09/24/qual-a-importancia-dos-stakeholders/"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olamontalban.wordpress.com/2013/03/11/would-you-follow-you/"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loveliverun.blogspot.com/2015/02/2015-bandit-50k-race-recap.html"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https://pixabay.com/en/direction-away-decision-target-232012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flickr.com/photos/teegardin/5916140780" TargetMode="External"/><Relationship Id="rId2" Type="http://schemas.openxmlformats.org/officeDocument/2006/relationships/image" Target="../media/image7.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D9D36D6-2AC5-46A1-A849-4C82D5264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A091F7-06E8-46B8-B398-0040A8CD3E34}"/>
              </a:ext>
            </a:extLst>
          </p:cNvPr>
          <p:cNvSpPr>
            <a:spLocks noGrp="1"/>
          </p:cNvSpPr>
          <p:nvPr>
            <p:ph type="ctrTitle"/>
          </p:nvPr>
        </p:nvSpPr>
        <p:spPr>
          <a:xfrm>
            <a:off x="4591050" y="428626"/>
            <a:ext cx="7315200" cy="3466692"/>
          </a:xfrm>
          <a:noFill/>
        </p:spPr>
        <p:txBody>
          <a:bodyPr>
            <a:normAutofit/>
          </a:bodyPr>
          <a:lstStyle/>
          <a:p>
            <a:r>
              <a:rPr lang="en-AU" sz="9000" b="1" dirty="0">
                <a:solidFill>
                  <a:srgbClr val="993366"/>
                </a:solidFill>
                <a:latin typeface="Tahoma" panose="020B0604030504040204" pitchFamily="34" charset="0"/>
                <a:ea typeface="Tahoma" panose="020B0604030504040204" pitchFamily="34" charset="0"/>
                <a:cs typeface="Tahoma" panose="020B0604030504040204" pitchFamily="34" charset="0"/>
              </a:rPr>
              <a:t>STRATEGIC PLAN</a:t>
            </a:r>
          </a:p>
        </p:txBody>
      </p:sp>
      <p:sp>
        <p:nvSpPr>
          <p:cNvPr id="3" name="Subtitle 2">
            <a:extLst>
              <a:ext uri="{FF2B5EF4-FFF2-40B4-BE49-F238E27FC236}">
                <a16:creationId xmlns:a16="http://schemas.microsoft.com/office/drawing/2014/main" id="{EB49FCF8-B2DA-4C87-A0AF-345F9F0A3686}"/>
              </a:ext>
            </a:extLst>
          </p:cNvPr>
          <p:cNvSpPr>
            <a:spLocks noGrp="1"/>
          </p:cNvSpPr>
          <p:nvPr>
            <p:ph type="subTitle" idx="1"/>
          </p:nvPr>
        </p:nvSpPr>
        <p:spPr>
          <a:xfrm>
            <a:off x="5354955" y="4067032"/>
            <a:ext cx="5998840" cy="2067068"/>
          </a:xfrm>
          <a:noFill/>
        </p:spPr>
        <p:txBody>
          <a:bodyPr>
            <a:normAutofit/>
          </a:bodyPr>
          <a:lstStyle/>
          <a:p>
            <a:r>
              <a:rPr lang="en-AU" sz="8000" dirty="0">
                <a:solidFill>
                  <a:srgbClr val="993366"/>
                </a:solidFill>
              </a:rPr>
              <a:t>2020 - 2025</a:t>
            </a:r>
          </a:p>
        </p:txBody>
      </p:sp>
      <p:pic>
        <p:nvPicPr>
          <p:cNvPr id="5" name="Picture 4" descr="Shape&#10;&#10;Description automatically generated">
            <a:extLst>
              <a:ext uri="{FF2B5EF4-FFF2-40B4-BE49-F238E27FC236}">
                <a16:creationId xmlns:a16="http://schemas.microsoft.com/office/drawing/2014/main" id="{ECC34762-31BE-4948-9ACB-935FBABB1196}"/>
              </a:ext>
            </a:extLst>
          </p:cNvPr>
          <p:cNvPicPr>
            <a:picLocks noChangeAspect="1"/>
          </p:cNvPicPr>
          <p:nvPr/>
        </p:nvPicPr>
        <p:blipFill rotWithShape="1">
          <a:blip r:embed="rId2">
            <a:extLst>
              <a:ext uri="{28A0092B-C50C-407E-A947-70E740481C1C}">
                <a14:useLocalDpi xmlns:a14="http://schemas.microsoft.com/office/drawing/2010/main" val="0"/>
              </a:ext>
            </a:extLst>
          </a:blip>
          <a:srcRect l="2272" r="656" b="2"/>
          <a:stretch/>
        </p:blipFill>
        <p:spPr>
          <a:xfrm>
            <a:off x="20" y="10"/>
            <a:ext cx="4992985" cy="6857990"/>
          </a:xfrm>
          <a:prstGeom prst="rect">
            <a:avLst/>
          </a:prstGeom>
        </p:spPr>
      </p:pic>
    </p:spTree>
    <p:extLst>
      <p:ext uri="{BB962C8B-B14F-4D97-AF65-F5344CB8AC3E}">
        <p14:creationId xmlns:p14="http://schemas.microsoft.com/office/powerpoint/2010/main" val="2469500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F24B03-25E8-4303-954D-3845084450FC}"/>
              </a:ext>
            </a:extLst>
          </p:cNvPr>
          <p:cNvSpPr>
            <a:spLocks noGrp="1"/>
          </p:cNvSpPr>
          <p:nvPr>
            <p:ph idx="1"/>
          </p:nvPr>
        </p:nvSpPr>
        <p:spPr>
          <a:xfrm>
            <a:off x="838200" y="535781"/>
            <a:ext cx="10515600" cy="5786438"/>
          </a:xfrm>
        </p:spPr>
        <p:txBody>
          <a:bodyPr>
            <a:normAutofit lnSpcReduction="10000"/>
          </a:bodyPr>
          <a:lstStyle/>
          <a:p>
            <a:pPr marL="0" indent="0">
              <a:buNone/>
            </a:pPr>
            <a:r>
              <a:rPr lang="en-AU" sz="4400" b="1" dirty="0">
                <a:solidFill>
                  <a:srgbClr val="993366"/>
                </a:solidFill>
                <a:latin typeface="+mj-lt"/>
                <a:ea typeface="+mj-ea"/>
                <a:cs typeface="+mj-cs"/>
              </a:rPr>
              <a:t>Aims</a:t>
            </a:r>
          </a:p>
          <a:p>
            <a:r>
              <a:rPr lang="en-AU" dirty="0">
                <a:solidFill>
                  <a:srgbClr val="993366"/>
                </a:solidFill>
              </a:rPr>
              <a:t>To provide, through Pony Club, a positive, safe &amp; inclusive environment for the personal &amp; sporting development of our members, coaches &amp; volunteers.</a:t>
            </a:r>
          </a:p>
          <a:p>
            <a:pPr marL="0" indent="0">
              <a:buNone/>
            </a:pPr>
            <a:endParaRPr lang="en-AU" dirty="0">
              <a:solidFill>
                <a:srgbClr val="993366"/>
              </a:solidFill>
            </a:endParaRPr>
          </a:p>
          <a:p>
            <a:pPr marL="0" indent="0">
              <a:spcBef>
                <a:spcPct val="0"/>
              </a:spcBef>
              <a:buNone/>
            </a:pPr>
            <a:r>
              <a:rPr lang="en-AU" sz="4400" b="1" dirty="0">
                <a:solidFill>
                  <a:srgbClr val="993366"/>
                </a:solidFill>
                <a:latin typeface="+mj-lt"/>
                <a:ea typeface="+mj-ea"/>
                <a:cs typeface="+mj-cs"/>
              </a:rPr>
              <a:t>Mission</a:t>
            </a:r>
          </a:p>
          <a:p>
            <a:r>
              <a:rPr lang="en-AU" dirty="0">
                <a:solidFill>
                  <a:srgbClr val="993366"/>
                </a:solidFill>
              </a:rPr>
              <a:t>To encourage young people to ride &amp; learn to enjoy all kinds of sport connected with horses &amp; riding. </a:t>
            </a:r>
          </a:p>
          <a:p>
            <a:r>
              <a:rPr lang="en-AU" dirty="0">
                <a:solidFill>
                  <a:srgbClr val="993366"/>
                </a:solidFill>
              </a:rPr>
              <a:t>To provide instruction in riding, horsemanship risk management &amp; the proper care &amp; treatment of their animals </a:t>
            </a:r>
          </a:p>
          <a:p>
            <a:r>
              <a:rPr lang="en-AU" dirty="0">
                <a:solidFill>
                  <a:srgbClr val="993366"/>
                </a:solidFill>
              </a:rPr>
              <a:t>To cultivate in our members, strength of character &amp; self-discipline by promoting the highest ideals of sportsmanship, citizenship, loyalty &amp; respect.</a:t>
            </a:r>
          </a:p>
        </p:txBody>
      </p:sp>
    </p:spTree>
    <p:extLst>
      <p:ext uri="{BB962C8B-B14F-4D97-AF65-F5344CB8AC3E}">
        <p14:creationId xmlns:p14="http://schemas.microsoft.com/office/powerpoint/2010/main" val="2492892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4E77D-F97B-4DA3-9DD8-2BDDFCB676F7}"/>
              </a:ext>
            </a:extLst>
          </p:cNvPr>
          <p:cNvSpPr>
            <a:spLocks noGrp="1"/>
          </p:cNvSpPr>
          <p:nvPr>
            <p:ph type="title"/>
          </p:nvPr>
        </p:nvSpPr>
        <p:spPr/>
        <p:txBody>
          <a:bodyPr/>
          <a:lstStyle/>
          <a:p>
            <a:r>
              <a:rPr lang="en-AU" b="1" dirty="0">
                <a:solidFill>
                  <a:srgbClr val="993366"/>
                </a:solidFill>
              </a:rPr>
              <a:t>Our Stakeholders</a:t>
            </a:r>
          </a:p>
        </p:txBody>
      </p:sp>
      <p:sp>
        <p:nvSpPr>
          <p:cNvPr id="3" name="Content Placeholder 2">
            <a:extLst>
              <a:ext uri="{FF2B5EF4-FFF2-40B4-BE49-F238E27FC236}">
                <a16:creationId xmlns:a16="http://schemas.microsoft.com/office/drawing/2014/main" id="{F78561FA-4A42-483F-8DB0-E470F48D8C29}"/>
              </a:ext>
            </a:extLst>
          </p:cNvPr>
          <p:cNvSpPr>
            <a:spLocks noGrp="1"/>
          </p:cNvSpPr>
          <p:nvPr>
            <p:ph idx="1"/>
          </p:nvPr>
        </p:nvSpPr>
        <p:spPr/>
        <p:txBody>
          <a:bodyPr>
            <a:normAutofit fontScale="92500" lnSpcReduction="20000"/>
          </a:bodyPr>
          <a:lstStyle/>
          <a:p>
            <a:r>
              <a:rPr lang="en-AU" dirty="0">
                <a:solidFill>
                  <a:srgbClr val="993366"/>
                </a:solidFill>
              </a:rPr>
              <a:t>Members, </a:t>
            </a:r>
          </a:p>
          <a:p>
            <a:r>
              <a:rPr lang="en-AU" dirty="0">
                <a:solidFill>
                  <a:srgbClr val="993366"/>
                </a:solidFill>
              </a:rPr>
              <a:t>Coaches, </a:t>
            </a:r>
          </a:p>
          <a:p>
            <a:r>
              <a:rPr lang="en-AU" dirty="0">
                <a:solidFill>
                  <a:srgbClr val="993366"/>
                </a:solidFill>
              </a:rPr>
              <a:t>Volunteers.</a:t>
            </a:r>
          </a:p>
          <a:p>
            <a:r>
              <a:rPr lang="en-AU" dirty="0">
                <a:solidFill>
                  <a:srgbClr val="993366"/>
                </a:solidFill>
              </a:rPr>
              <a:t>Sponsors, </a:t>
            </a:r>
          </a:p>
          <a:p>
            <a:r>
              <a:rPr lang="en-AU" dirty="0">
                <a:solidFill>
                  <a:srgbClr val="993366"/>
                </a:solidFill>
              </a:rPr>
              <a:t>Partners, </a:t>
            </a:r>
          </a:p>
          <a:p>
            <a:r>
              <a:rPr lang="en-AU" dirty="0">
                <a:solidFill>
                  <a:srgbClr val="993366"/>
                </a:solidFill>
              </a:rPr>
              <a:t>Suppliers,</a:t>
            </a:r>
          </a:p>
          <a:p>
            <a:r>
              <a:rPr lang="en-AU" dirty="0">
                <a:solidFill>
                  <a:srgbClr val="993366"/>
                </a:solidFill>
              </a:rPr>
              <a:t>Zone 6,</a:t>
            </a:r>
          </a:p>
          <a:p>
            <a:r>
              <a:rPr lang="en-AU" dirty="0">
                <a:solidFill>
                  <a:srgbClr val="993366"/>
                </a:solidFill>
              </a:rPr>
              <a:t>Sunshine Coast Council</a:t>
            </a:r>
          </a:p>
          <a:p>
            <a:r>
              <a:rPr lang="en-AU" dirty="0">
                <a:solidFill>
                  <a:srgbClr val="993366"/>
                </a:solidFill>
              </a:rPr>
              <a:t>Pony Club Queensland</a:t>
            </a:r>
          </a:p>
          <a:p>
            <a:r>
              <a:rPr lang="en-AU" dirty="0">
                <a:solidFill>
                  <a:srgbClr val="993366"/>
                </a:solidFill>
              </a:rPr>
              <a:t>Pony Club Australia</a:t>
            </a:r>
          </a:p>
          <a:p>
            <a:pPr marL="0" indent="0">
              <a:buNone/>
            </a:pPr>
            <a:endParaRPr lang="en-AU" dirty="0">
              <a:solidFill>
                <a:srgbClr val="993366"/>
              </a:solidFill>
            </a:endParaRPr>
          </a:p>
        </p:txBody>
      </p:sp>
      <p:pic>
        <p:nvPicPr>
          <p:cNvPr id="5" name="Picture 4" descr="Diagram&#10;&#10;Description automatically generated">
            <a:extLst>
              <a:ext uri="{FF2B5EF4-FFF2-40B4-BE49-F238E27FC236}">
                <a16:creationId xmlns:a16="http://schemas.microsoft.com/office/drawing/2014/main" id="{07BCA86B-3B0E-4904-AB74-A3D0FCA5288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335200" y="2554515"/>
            <a:ext cx="5325213" cy="2739118"/>
          </a:xfrm>
          <a:prstGeom prst="rect">
            <a:avLst/>
          </a:prstGeom>
        </p:spPr>
      </p:pic>
    </p:spTree>
    <p:extLst>
      <p:ext uri="{BB962C8B-B14F-4D97-AF65-F5344CB8AC3E}">
        <p14:creationId xmlns:p14="http://schemas.microsoft.com/office/powerpoint/2010/main" val="2041604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023B-EBC3-43D6-A4D3-3909CFCCC6F8}"/>
              </a:ext>
            </a:extLst>
          </p:cNvPr>
          <p:cNvSpPr>
            <a:spLocks noGrp="1"/>
          </p:cNvSpPr>
          <p:nvPr>
            <p:ph type="title"/>
          </p:nvPr>
        </p:nvSpPr>
        <p:spPr>
          <a:xfrm>
            <a:off x="748715" y="528410"/>
            <a:ext cx="7609490" cy="1325563"/>
          </a:xfrm>
        </p:spPr>
        <p:txBody>
          <a:bodyPr/>
          <a:lstStyle/>
          <a:p>
            <a:r>
              <a:rPr lang="en-AU" b="1" dirty="0">
                <a:solidFill>
                  <a:srgbClr val="993366"/>
                </a:solidFill>
              </a:rPr>
              <a:t>Our Executive Structure</a:t>
            </a:r>
            <a:r>
              <a:rPr lang="en-AU" dirty="0"/>
              <a:t>	</a:t>
            </a:r>
          </a:p>
        </p:txBody>
      </p:sp>
      <p:sp>
        <p:nvSpPr>
          <p:cNvPr id="11" name="Flowchart: Terminator 10">
            <a:extLst>
              <a:ext uri="{FF2B5EF4-FFF2-40B4-BE49-F238E27FC236}">
                <a16:creationId xmlns:a16="http://schemas.microsoft.com/office/drawing/2014/main" id="{D60D03FC-54DF-4A87-99E4-0270309FD21E}"/>
              </a:ext>
            </a:extLst>
          </p:cNvPr>
          <p:cNvSpPr/>
          <p:nvPr/>
        </p:nvSpPr>
        <p:spPr>
          <a:xfrm>
            <a:off x="763122" y="1853973"/>
            <a:ext cx="5959366" cy="917575"/>
          </a:xfrm>
          <a:prstGeom prst="flowChartTerminator">
            <a:avLst/>
          </a:prstGeom>
          <a:solidFill>
            <a:srgbClr val="9933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President</a:t>
            </a:r>
          </a:p>
        </p:txBody>
      </p:sp>
      <p:sp>
        <p:nvSpPr>
          <p:cNvPr id="12" name="Flowchart: Terminator 11">
            <a:extLst>
              <a:ext uri="{FF2B5EF4-FFF2-40B4-BE49-F238E27FC236}">
                <a16:creationId xmlns:a16="http://schemas.microsoft.com/office/drawing/2014/main" id="{D53619D5-6962-464B-BE6A-1739DC71295E}"/>
              </a:ext>
            </a:extLst>
          </p:cNvPr>
          <p:cNvSpPr/>
          <p:nvPr/>
        </p:nvSpPr>
        <p:spPr>
          <a:xfrm>
            <a:off x="692155" y="2920770"/>
            <a:ext cx="6169572" cy="917575"/>
          </a:xfrm>
          <a:prstGeom prst="flowChartTerminator">
            <a:avLst/>
          </a:prstGeom>
          <a:solidFill>
            <a:srgbClr val="9933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Vice President</a:t>
            </a:r>
          </a:p>
        </p:txBody>
      </p:sp>
      <p:sp>
        <p:nvSpPr>
          <p:cNvPr id="13" name="Flowchart: Terminator 12">
            <a:extLst>
              <a:ext uri="{FF2B5EF4-FFF2-40B4-BE49-F238E27FC236}">
                <a16:creationId xmlns:a16="http://schemas.microsoft.com/office/drawing/2014/main" id="{5C9190D3-1226-4126-99C9-DF05FB71487E}"/>
              </a:ext>
            </a:extLst>
          </p:cNvPr>
          <p:cNvSpPr/>
          <p:nvPr/>
        </p:nvSpPr>
        <p:spPr>
          <a:xfrm>
            <a:off x="748715" y="3912956"/>
            <a:ext cx="6169572" cy="917575"/>
          </a:xfrm>
          <a:prstGeom prst="flowChartTerminator">
            <a:avLst/>
          </a:prstGeom>
          <a:solidFill>
            <a:srgbClr val="9933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Secretary</a:t>
            </a:r>
          </a:p>
        </p:txBody>
      </p:sp>
      <p:sp>
        <p:nvSpPr>
          <p:cNvPr id="14" name="Flowchart: Terminator 13">
            <a:extLst>
              <a:ext uri="{FF2B5EF4-FFF2-40B4-BE49-F238E27FC236}">
                <a16:creationId xmlns:a16="http://schemas.microsoft.com/office/drawing/2014/main" id="{98A7BFAB-974E-42A9-B7F7-989BE0F35DDA}"/>
              </a:ext>
            </a:extLst>
          </p:cNvPr>
          <p:cNvSpPr/>
          <p:nvPr/>
        </p:nvSpPr>
        <p:spPr>
          <a:xfrm>
            <a:off x="658019" y="4905142"/>
            <a:ext cx="6169572" cy="917575"/>
          </a:xfrm>
          <a:prstGeom prst="flowChartTerminator">
            <a:avLst/>
          </a:prstGeom>
          <a:solidFill>
            <a:srgbClr val="9933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Treasurer</a:t>
            </a:r>
          </a:p>
        </p:txBody>
      </p:sp>
      <p:pic>
        <p:nvPicPr>
          <p:cNvPr id="18" name="Picture 17" descr="A picture containing text&#10;&#10;Description automatically generated">
            <a:extLst>
              <a:ext uri="{FF2B5EF4-FFF2-40B4-BE49-F238E27FC236}">
                <a16:creationId xmlns:a16="http://schemas.microsoft.com/office/drawing/2014/main" id="{8DF90E44-8AB3-4DF9-8FB0-D805C86E046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861727" y="1910993"/>
            <a:ext cx="4964518" cy="2657833"/>
          </a:xfrm>
          <a:prstGeom prst="rect">
            <a:avLst/>
          </a:prstGeom>
        </p:spPr>
      </p:pic>
    </p:spTree>
    <p:extLst>
      <p:ext uri="{BB962C8B-B14F-4D97-AF65-F5344CB8AC3E}">
        <p14:creationId xmlns:p14="http://schemas.microsoft.com/office/powerpoint/2010/main" val="1759822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4E33C-DF4A-4B87-8A9E-CB8C27A3CB04}"/>
              </a:ext>
            </a:extLst>
          </p:cNvPr>
          <p:cNvSpPr>
            <a:spLocks noGrp="1"/>
          </p:cNvSpPr>
          <p:nvPr>
            <p:ph type="title"/>
          </p:nvPr>
        </p:nvSpPr>
        <p:spPr>
          <a:xfrm>
            <a:off x="838200" y="283029"/>
            <a:ext cx="10515600" cy="1325563"/>
          </a:xfrm>
          <a:ln>
            <a:noFill/>
          </a:ln>
        </p:spPr>
        <p:style>
          <a:lnRef idx="2">
            <a:schemeClr val="dk1"/>
          </a:lnRef>
          <a:fillRef idx="1">
            <a:schemeClr val="lt1"/>
          </a:fillRef>
          <a:effectRef idx="0">
            <a:schemeClr val="dk1"/>
          </a:effectRef>
          <a:fontRef idx="minor">
            <a:schemeClr val="dk1"/>
          </a:fontRef>
        </p:style>
        <p:txBody>
          <a:bodyPr/>
          <a:lstStyle/>
          <a:p>
            <a:r>
              <a:rPr lang="en-AU" b="1" dirty="0">
                <a:solidFill>
                  <a:srgbClr val="993366"/>
                </a:solidFill>
              </a:rPr>
              <a:t>Our Volunteers</a:t>
            </a:r>
          </a:p>
        </p:txBody>
      </p:sp>
      <p:sp>
        <p:nvSpPr>
          <p:cNvPr id="3" name="Content Placeholder 2">
            <a:extLst>
              <a:ext uri="{FF2B5EF4-FFF2-40B4-BE49-F238E27FC236}">
                <a16:creationId xmlns:a16="http://schemas.microsoft.com/office/drawing/2014/main" id="{9BD7776B-C34E-477D-92BB-6DE107402497}"/>
              </a:ext>
            </a:extLst>
          </p:cNvPr>
          <p:cNvSpPr>
            <a:spLocks noGrp="1"/>
          </p:cNvSpPr>
          <p:nvPr>
            <p:ph idx="1"/>
          </p:nvPr>
        </p:nvSpPr>
        <p:spPr>
          <a:xfrm>
            <a:off x="838200" y="1825625"/>
            <a:ext cx="10515600" cy="4749346"/>
          </a:xfrm>
        </p:spPr>
        <p:txBody>
          <a:bodyPr/>
          <a:lstStyle/>
          <a:p>
            <a:pPr marL="0" indent="0">
              <a:buNone/>
            </a:pPr>
            <a:endParaRPr lang="en-AU" dirty="0"/>
          </a:p>
          <a:p>
            <a:endParaRPr lang="en-AU" dirty="0"/>
          </a:p>
        </p:txBody>
      </p:sp>
      <p:graphicFrame>
        <p:nvGraphicFramePr>
          <p:cNvPr id="4" name="Table 4">
            <a:extLst>
              <a:ext uri="{FF2B5EF4-FFF2-40B4-BE49-F238E27FC236}">
                <a16:creationId xmlns:a16="http://schemas.microsoft.com/office/drawing/2014/main" id="{D8C0A7B8-F6E4-4D63-9D4B-7D2AD09E1860}"/>
              </a:ext>
            </a:extLst>
          </p:cNvPr>
          <p:cNvGraphicFramePr>
            <a:graphicFrameLocks noGrp="1"/>
          </p:cNvGraphicFramePr>
          <p:nvPr>
            <p:extLst>
              <p:ext uri="{D42A27DB-BD31-4B8C-83A1-F6EECF244321}">
                <p14:modId xmlns:p14="http://schemas.microsoft.com/office/powerpoint/2010/main" val="2201767618"/>
              </p:ext>
            </p:extLst>
          </p:nvPr>
        </p:nvGraphicFramePr>
        <p:xfrm>
          <a:off x="838200" y="1825625"/>
          <a:ext cx="10515599" cy="4864621"/>
        </p:xfrm>
        <a:graphic>
          <a:graphicData uri="http://schemas.openxmlformats.org/drawingml/2006/table">
            <a:tbl>
              <a:tblPr firstRow="1" bandRow="1">
                <a:tableStyleId>{5C22544A-7EE6-4342-B048-85BDC9FD1C3A}</a:tableStyleId>
              </a:tblPr>
              <a:tblGrid>
                <a:gridCol w="5691942">
                  <a:extLst>
                    <a:ext uri="{9D8B030D-6E8A-4147-A177-3AD203B41FA5}">
                      <a16:colId xmlns:a16="http://schemas.microsoft.com/office/drawing/2014/main" val="1393012573"/>
                    </a:ext>
                  </a:extLst>
                </a:gridCol>
                <a:gridCol w="4823657">
                  <a:extLst>
                    <a:ext uri="{9D8B030D-6E8A-4147-A177-3AD203B41FA5}">
                      <a16:colId xmlns:a16="http://schemas.microsoft.com/office/drawing/2014/main" val="2334680980"/>
                    </a:ext>
                  </a:extLst>
                </a:gridCol>
              </a:tblGrid>
              <a:tr h="391270">
                <a:tc>
                  <a:txBody>
                    <a:bodyPr/>
                    <a:lstStyle/>
                    <a:p>
                      <a:r>
                        <a:rPr lang="en-AU" dirty="0"/>
                        <a:t>Chief Instructor</a:t>
                      </a:r>
                    </a:p>
                  </a:txBody>
                  <a:tcPr>
                    <a:solidFill>
                      <a:srgbClr val="993366"/>
                    </a:solidFill>
                  </a:tcPr>
                </a:tc>
                <a:tc>
                  <a:txBody>
                    <a:bodyPr/>
                    <a:lstStyle/>
                    <a:p>
                      <a:r>
                        <a:rPr lang="en-AU" dirty="0">
                          <a:solidFill>
                            <a:schemeClr val="bg1"/>
                          </a:solidFill>
                        </a:rPr>
                        <a:t>Sun Safe Coordinator</a:t>
                      </a:r>
                    </a:p>
                  </a:txBody>
                  <a:tcPr>
                    <a:solidFill>
                      <a:srgbClr val="993366"/>
                    </a:solidFill>
                  </a:tcPr>
                </a:tc>
                <a:extLst>
                  <a:ext uri="{0D108BD9-81ED-4DB2-BD59-A6C34878D82A}">
                    <a16:rowId xmlns:a16="http://schemas.microsoft.com/office/drawing/2014/main" val="2425723134"/>
                  </a:ext>
                </a:extLst>
              </a:tr>
              <a:tr h="512905">
                <a:tc>
                  <a:txBody>
                    <a:bodyPr/>
                    <a:lstStyle/>
                    <a:p>
                      <a:r>
                        <a:rPr lang="en-AU" dirty="0">
                          <a:solidFill>
                            <a:schemeClr val="bg1"/>
                          </a:solidFill>
                        </a:rPr>
                        <a:t>First Aid Officer</a:t>
                      </a:r>
                    </a:p>
                  </a:txBody>
                  <a:tcPr>
                    <a:solidFill>
                      <a:srgbClr val="993366"/>
                    </a:solidFill>
                  </a:tcPr>
                </a:tc>
                <a:tc>
                  <a:txBody>
                    <a:bodyPr/>
                    <a:lstStyle/>
                    <a:p>
                      <a:r>
                        <a:rPr lang="en-AU" dirty="0">
                          <a:solidFill>
                            <a:schemeClr val="bg1"/>
                          </a:solidFill>
                        </a:rPr>
                        <a:t>Social</a:t>
                      </a:r>
                      <a:r>
                        <a:rPr lang="en-AU" dirty="0"/>
                        <a:t> </a:t>
                      </a:r>
                      <a:r>
                        <a:rPr lang="en-AU" dirty="0">
                          <a:solidFill>
                            <a:schemeClr val="bg1"/>
                          </a:solidFill>
                        </a:rPr>
                        <a:t>Media Coordinator</a:t>
                      </a:r>
                    </a:p>
                  </a:txBody>
                  <a:tcPr>
                    <a:solidFill>
                      <a:srgbClr val="993366"/>
                    </a:solidFill>
                  </a:tcPr>
                </a:tc>
                <a:extLst>
                  <a:ext uri="{0D108BD9-81ED-4DB2-BD59-A6C34878D82A}">
                    <a16:rowId xmlns:a16="http://schemas.microsoft.com/office/drawing/2014/main" val="2669399313"/>
                  </a:ext>
                </a:extLst>
              </a:tr>
              <a:tr h="571603">
                <a:tc>
                  <a:txBody>
                    <a:bodyPr/>
                    <a:lstStyle/>
                    <a:p>
                      <a:r>
                        <a:rPr lang="en-AU" dirty="0">
                          <a:solidFill>
                            <a:schemeClr val="bg1"/>
                          </a:solidFill>
                        </a:rPr>
                        <a:t>Zone 6 Delegates x 2 </a:t>
                      </a:r>
                    </a:p>
                  </a:txBody>
                  <a:tcPr>
                    <a:solidFill>
                      <a:srgbClr val="993366"/>
                    </a:solidFill>
                  </a:tcPr>
                </a:tc>
                <a:tc>
                  <a:txBody>
                    <a:bodyPr/>
                    <a:lstStyle/>
                    <a:p>
                      <a:r>
                        <a:rPr lang="en-AU" baseline="0" dirty="0">
                          <a:solidFill>
                            <a:schemeClr val="bg1"/>
                          </a:solidFill>
                        </a:rPr>
                        <a:t>Agistment Officer</a:t>
                      </a:r>
                    </a:p>
                  </a:txBody>
                  <a:tcPr>
                    <a:solidFill>
                      <a:srgbClr val="993366"/>
                    </a:solidFill>
                  </a:tcPr>
                </a:tc>
                <a:extLst>
                  <a:ext uri="{0D108BD9-81ED-4DB2-BD59-A6C34878D82A}">
                    <a16:rowId xmlns:a16="http://schemas.microsoft.com/office/drawing/2014/main" val="1181163032"/>
                  </a:ext>
                </a:extLst>
              </a:tr>
              <a:tr h="571603">
                <a:tc>
                  <a:txBody>
                    <a:bodyPr/>
                    <a:lstStyle/>
                    <a:p>
                      <a:r>
                        <a:rPr lang="en-AU" dirty="0">
                          <a:solidFill>
                            <a:schemeClr val="bg1"/>
                          </a:solidFill>
                        </a:rPr>
                        <a:t>Canteen Coordinator</a:t>
                      </a:r>
                    </a:p>
                  </a:txBody>
                  <a:tcPr>
                    <a:solidFill>
                      <a:srgbClr val="993366"/>
                    </a:solidFill>
                  </a:tcPr>
                </a:tc>
                <a:tc>
                  <a:txBody>
                    <a:bodyPr/>
                    <a:lstStyle/>
                    <a:p>
                      <a:r>
                        <a:rPr lang="en-AU" baseline="0" dirty="0">
                          <a:solidFill>
                            <a:schemeClr val="bg1"/>
                          </a:solidFill>
                        </a:rPr>
                        <a:t>Horse Health Welfare Officer</a:t>
                      </a:r>
                    </a:p>
                  </a:txBody>
                  <a:tcPr>
                    <a:solidFill>
                      <a:srgbClr val="993366"/>
                    </a:solidFill>
                  </a:tcPr>
                </a:tc>
                <a:extLst>
                  <a:ext uri="{0D108BD9-81ED-4DB2-BD59-A6C34878D82A}">
                    <a16:rowId xmlns:a16="http://schemas.microsoft.com/office/drawing/2014/main" val="3431282892"/>
                  </a:ext>
                </a:extLst>
              </a:tr>
              <a:tr h="530828">
                <a:tc>
                  <a:txBody>
                    <a:bodyPr/>
                    <a:lstStyle/>
                    <a:p>
                      <a:r>
                        <a:rPr lang="en-AU" dirty="0">
                          <a:solidFill>
                            <a:schemeClr val="bg1"/>
                          </a:solidFill>
                        </a:rPr>
                        <a:t>Council Representative</a:t>
                      </a:r>
                    </a:p>
                  </a:txBody>
                  <a:tcPr>
                    <a:solidFill>
                      <a:srgbClr val="993366"/>
                    </a:solidFill>
                  </a:tcPr>
                </a:tc>
                <a:tc>
                  <a:txBody>
                    <a:bodyPr/>
                    <a:lstStyle/>
                    <a:p>
                      <a:r>
                        <a:rPr lang="en-AU" baseline="0" dirty="0">
                          <a:solidFill>
                            <a:schemeClr val="bg1"/>
                          </a:solidFill>
                        </a:rPr>
                        <a:t>Fire Warden</a:t>
                      </a:r>
                    </a:p>
                  </a:txBody>
                  <a:tcPr>
                    <a:solidFill>
                      <a:srgbClr val="993366"/>
                    </a:solidFill>
                  </a:tcPr>
                </a:tc>
                <a:extLst>
                  <a:ext uri="{0D108BD9-81ED-4DB2-BD59-A6C34878D82A}">
                    <a16:rowId xmlns:a16="http://schemas.microsoft.com/office/drawing/2014/main" val="1099458822"/>
                  </a:ext>
                </a:extLst>
              </a:tr>
              <a:tr h="571603">
                <a:tc>
                  <a:txBody>
                    <a:bodyPr/>
                    <a:lstStyle/>
                    <a:p>
                      <a:r>
                        <a:rPr lang="en-AU" dirty="0">
                          <a:solidFill>
                            <a:schemeClr val="bg1"/>
                          </a:solidFill>
                        </a:rPr>
                        <a:t>Grants Coordinator</a:t>
                      </a:r>
                    </a:p>
                  </a:txBody>
                  <a:tcPr>
                    <a:solidFill>
                      <a:srgbClr val="993366"/>
                    </a:solidFill>
                  </a:tcPr>
                </a:tc>
                <a:tc>
                  <a:txBody>
                    <a:bodyPr/>
                    <a:lstStyle/>
                    <a:p>
                      <a:r>
                        <a:rPr lang="en-AU" baseline="0" dirty="0">
                          <a:solidFill>
                            <a:schemeClr val="bg1"/>
                          </a:solidFill>
                        </a:rPr>
                        <a:t>Groundsman</a:t>
                      </a:r>
                    </a:p>
                  </a:txBody>
                  <a:tcPr>
                    <a:solidFill>
                      <a:srgbClr val="993366"/>
                    </a:solidFill>
                  </a:tcPr>
                </a:tc>
                <a:extLst>
                  <a:ext uri="{0D108BD9-81ED-4DB2-BD59-A6C34878D82A}">
                    <a16:rowId xmlns:a16="http://schemas.microsoft.com/office/drawing/2014/main" val="73796929"/>
                  </a:ext>
                </a:extLst>
              </a:tr>
              <a:tr h="571603">
                <a:tc>
                  <a:txBody>
                    <a:bodyPr/>
                    <a:lstStyle/>
                    <a:p>
                      <a:r>
                        <a:rPr lang="en-AU" dirty="0">
                          <a:solidFill>
                            <a:schemeClr val="bg1"/>
                          </a:solidFill>
                        </a:rPr>
                        <a:t>Registration Coordinator</a:t>
                      </a:r>
                    </a:p>
                  </a:txBody>
                  <a:tcPr>
                    <a:solidFill>
                      <a:srgbClr val="993366"/>
                    </a:solidFill>
                  </a:tcPr>
                </a:tc>
                <a:tc>
                  <a:txBody>
                    <a:bodyPr/>
                    <a:lstStyle/>
                    <a:p>
                      <a:r>
                        <a:rPr lang="en-AU" baseline="0" dirty="0">
                          <a:solidFill>
                            <a:schemeClr val="bg1"/>
                          </a:solidFill>
                        </a:rPr>
                        <a:t>Volunteer </a:t>
                      </a:r>
                      <a:r>
                        <a:rPr lang="en-AU" baseline="0" dirty="0" err="1">
                          <a:solidFill>
                            <a:schemeClr val="bg1"/>
                          </a:solidFill>
                        </a:rPr>
                        <a:t>Coordniator</a:t>
                      </a:r>
                      <a:endParaRPr lang="en-AU" baseline="0" dirty="0">
                        <a:solidFill>
                          <a:schemeClr val="bg1"/>
                        </a:solidFill>
                      </a:endParaRPr>
                    </a:p>
                  </a:txBody>
                  <a:tcPr>
                    <a:solidFill>
                      <a:srgbClr val="993366"/>
                    </a:solidFill>
                  </a:tcPr>
                </a:tc>
                <a:extLst>
                  <a:ext uri="{0D108BD9-81ED-4DB2-BD59-A6C34878D82A}">
                    <a16:rowId xmlns:a16="http://schemas.microsoft.com/office/drawing/2014/main" val="211075337"/>
                  </a:ext>
                </a:extLst>
              </a:tr>
              <a:tr h="571603">
                <a:tc>
                  <a:txBody>
                    <a:bodyPr/>
                    <a:lstStyle/>
                    <a:p>
                      <a:r>
                        <a:rPr lang="en-AU" dirty="0">
                          <a:solidFill>
                            <a:schemeClr val="bg1"/>
                          </a:solidFill>
                        </a:rPr>
                        <a:t>Uniform and Merchandise Coordinator</a:t>
                      </a:r>
                    </a:p>
                  </a:txBody>
                  <a:tcPr>
                    <a:solidFill>
                      <a:srgbClr val="993366"/>
                    </a:solidFill>
                  </a:tcPr>
                </a:tc>
                <a:tc>
                  <a:txBody>
                    <a:bodyPr/>
                    <a:lstStyle/>
                    <a:p>
                      <a:r>
                        <a:rPr lang="en-AU" dirty="0">
                          <a:solidFill>
                            <a:schemeClr val="bg1"/>
                          </a:solidFill>
                        </a:rPr>
                        <a:t>Junior Liaison Representative</a:t>
                      </a:r>
                    </a:p>
                  </a:txBody>
                  <a:tcPr>
                    <a:solidFill>
                      <a:srgbClr val="993366"/>
                    </a:solidFill>
                  </a:tcPr>
                </a:tc>
                <a:extLst>
                  <a:ext uri="{0D108BD9-81ED-4DB2-BD59-A6C34878D82A}">
                    <a16:rowId xmlns:a16="http://schemas.microsoft.com/office/drawing/2014/main" val="723889817"/>
                  </a:ext>
                </a:extLst>
              </a:tr>
              <a:tr h="571603">
                <a:tc>
                  <a:txBody>
                    <a:bodyPr/>
                    <a:lstStyle/>
                    <a:p>
                      <a:r>
                        <a:rPr lang="en-AU" dirty="0">
                          <a:solidFill>
                            <a:schemeClr val="bg1"/>
                          </a:solidFill>
                        </a:rPr>
                        <a:t>Member Protection Officer</a:t>
                      </a:r>
                    </a:p>
                  </a:txBody>
                  <a:tcPr>
                    <a:solidFill>
                      <a:srgbClr val="993366"/>
                    </a:solidFill>
                  </a:tcPr>
                </a:tc>
                <a:tc>
                  <a:txBody>
                    <a:bodyPr/>
                    <a:lstStyle/>
                    <a:p>
                      <a:r>
                        <a:rPr lang="en-AU" dirty="0">
                          <a:solidFill>
                            <a:schemeClr val="bg1"/>
                          </a:solidFill>
                        </a:rPr>
                        <a:t>Sponsorship Officer</a:t>
                      </a:r>
                    </a:p>
                  </a:txBody>
                  <a:tcPr>
                    <a:solidFill>
                      <a:srgbClr val="993366"/>
                    </a:solidFill>
                  </a:tcPr>
                </a:tc>
                <a:extLst>
                  <a:ext uri="{0D108BD9-81ED-4DB2-BD59-A6C34878D82A}">
                    <a16:rowId xmlns:a16="http://schemas.microsoft.com/office/drawing/2014/main" val="101026668"/>
                  </a:ext>
                </a:extLst>
              </a:tr>
            </a:tbl>
          </a:graphicData>
        </a:graphic>
      </p:graphicFrame>
      <p:pic>
        <p:nvPicPr>
          <p:cNvPr id="6" name="Picture 5" descr="A picture containing drawing&#10;&#10;Description automatically generated">
            <a:extLst>
              <a:ext uri="{FF2B5EF4-FFF2-40B4-BE49-F238E27FC236}">
                <a16:creationId xmlns:a16="http://schemas.microsoft.com/office/drawing/2014/main" id="{8FF701A8-DD94-4027-A9DE-291F1A83EAF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852228" y="285369"/>
            <a:ext cx="3451885" cy="1323223"/>
          </a:xfrm>
          <a:prstGeom prst="rect">
            <a:avLst/>
          </a:prstGeom>
        </p:spPr>
      </p:pic>
    </p:spTree>
    <p:extLst>
      <p:ext uri="{BB962C8B-B14F-4D97-AF65-F5344CB8AC3E}">
        <p14:creationId xmlns:p14="http://schemas.microsoft.com/office/powerpoint/2010/main" val="1816250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F6657FF-930D-4FF6-B80F-3CEBF7E83ACF}"/>
              </a:ext>
            </a:extLst>
          </p:cNvPr>
          <p:cNvSpPr>
            <a:spLocks noGrp="1"/>
          </p:cNvSpPr>
          <p:nvPr>
            <p:ph type="title"/>
          </p:nvPr>
        </p:nvSpPr>
        <p:spPr>
          <a:xfrm>
            <a:off x="6096000" y="180205"/>
            <a:ext cx="4977976" cy="1454051"/>
          </a:xfrm>
        </p:spPr>
        <p:txBody>
          <a:bodyPr>
            <a:normAutofit/>
          </a:bodyPr>
          <a:lstStyle/>
          <a:p>
            <a:r>
              <a:rPr lang="en-AU" b="1" dirty="0">
                <a:solidFill>
                  <a:srgbClr val="993366"/>
                </a:solidFill>
              </a:rPr>
              <a:t>Future Direction</a:t>
            </a:r>
          </a:p>
        </p:txBody>
      </p:sp>
      <p:sp>
        <p:nvSpPr>
          <p:cNvPr id="14"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Shape&#10;&#10;Description automatically generated">
            <a:extLst>
              <a:ext uri="{FF2B5EF4-FFF2-40B4-BE49-F238E27FC236}">
                <a16:creationId xmlns:a16="http://schemas.microsoft.com/office/drawing/2014/main" id="{6C048269-2B52-479B-A7F5-53E7CD1593E1}"/>
              </a:ext>
            </a:extLst>
          </p:cNvPr>
          <p:cNvPicPr>
            <a:picLocks noChangeAspect="1"/>
          </p:cNvPicPr>
          <p:nvPr/>
        </p:nvPicPr>
        <p:blipFill rotWithShape="1">
          <a:blip r:embed="rId3">
            <a:alphaModFix/>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r="4455" b="-3"/>
          <a:stretch/>
        </p:blipFill>
        <p:spPr>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Content Placeholder 2">
            <a:extLst>
              <a:ext uri="{FF2B5EF4-FFF2-40B4-BE49-F238E27FC236}">
                <a16:creationId xmlns:a16="http://schemas.microsoft.com/office/drawing/2014/main" id="{3BA0D8F6-7ABC-4478-9809-AA9FEBA70F34}"/>
              </a:ext>
            </a:extLst>
          </p:cNvPr>
          <p:cNvSpPr>
            <a:spLocks noGrp="1"/>
          </p:cNvSpPr>
          <p:nvPr>
            <p:ph idx="1"/>
          </p:nvPr>
        </p:nvSpPr>
        <p:spPr>
          <a:xfrm>
            <a:off x="5989833" y="1849348"/>
            <a:ext cx="6092575" cy="5178176"/>
          </a:xfrm>
        </p:spPr>
        <p:txBody>
          <a:bodyPr anchor="ctr">
            <a:normAutofit lnSpcReduction="10000"/>
          </a:bodyPr>
          <a:lstStyle/>
          <a:p>
            <a:pPr marL="342900" lvl="0" indent="-342900">
              <a:spcBef>
                <a:spcPts val="500"/>
              </a:spcBef>
              <a:buFont typeface="Wingdings" panose="05000000000000000000" pitchFamily="2" charset="2"/>
              <a:buChar char=""/>
            </a:pPr>
            <a:r>
              <a:rPr lang="en-AU" sz="2600" dirty="0">
                <a:solidFill>
                  <a:srgbClr val="993366"/>
                </a:solidFill>
                <a:effectLst/>
                <a:latin typeface="Calibri" panose="020F0502020204030204" pitchFamily="34" charset="0"/>
                <a:ea typeface="Times New Roman" panose="02020603050405020304" pitchFamily="18" charset="0"/>
                <a:cs typeface="Calibri" panose="020F0502020204030204" pitchFamily="34" charset="0"/>
              </a:rPr>
              <a:t>Creating a positive Club Culture;</a:t>
            </a:r>
          </a:p>
          <a:p>
            <a:pPr marL="342900" lvl="0" indent="-342900">
              <a:spcBef>
                <a:spcPts val="500"/>
              </a:spcBef>
              <a:buFont typeface="Wingdings" panose="05000000000000000000" pitchFamily="2" charset="2"/>
              <a:buChar char=""/>
            </a:pPr>
            <a:r>
              <a:rPr lang="en-AU" sz="2600" dirty="0">
                <a:solidFill>
                  <a:srgbClr val="993366"/>
                </a:solidFill>
                <a:effectLst/>
                <a:latin typeface="Calibri" panose="020F0502020204030204" pitchFamily="34" charset="0"/>
                <a:ea typeface="Times New Roman" panose="02020603050405020304" pitchFamily="18" charset="0"/>
                <a:cs typeface="Calibri" panose="020F0502020204030204" pitchFamily="34" charset="0"/>
              </a:rPr>
              <a:t>Financially viable organisation.</a:t>
            </a:r>
          </a:p>
          <a:p>
            <a:pPr marL="342900" lvl="0" indent="-342900">
              <a:spcBef>
                <a:spcPts val="500"/>
              </a:spcBef>
              <a:buFont typeface="Wingdings" panose="05000000000000000000" pitchFamily="2" charset="2"/>
              <a:buChar char=""/>
            </a:pPr>
            <a:r>
              <a:rPr lang="en-AU" sz="2600" dirty="0">
                <a:solidFill>
                  <a:srgbClr val="993366"/>
                </a:solidFill>
                <a:latin typeface="Calibri" panose="020F0502020204030204" pitchFamily="34" charset="0"/>
                <a:ea typeface="Times New Roman" panose="02020603050405020304" pitchFamily="18" charset="0"/>
                <a:cs typeface="Calibri" panose="020F0502020204030204" pitchFamily="34" charset="0"/>
              </a:rPr>
              <a:t>Raising the Club profile across Zone 6 and the wider equine community;</a:t>
            </a:r>
            <a:endParaRPr lang="en-AU" sz="2600" dirty="0">
              <a:solidFill>
                <a:srgbClr val="993366"/>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en-AU" sz="2600" dirty="0">
                <a:solidFill>
                  <a:srgbClr val="993366"/>
                </a:solidFill>
                <a:effectLst/>
                <a:latin typeface="Calibri" panose="020F0502020204030204" pitchFamily="34" charset="0"/>
                <a:ea typeface="Times New Roman" panose="02020603050405020304" pitchFamily="18" charset="0"/>
                <a:cs typeface="Calibri" panose="020F0502020204030204" pitchFamily="34" charset="0"/>
              </a:rPr>
              <a:t>Welcoming new members and families to the Club; </a:t>
            </a:r>
            <a:endParaRPr lang="en-AU" sz="2600" dirty="0">
              <a:solidFill>
                <a:srgbClr val="993366"/>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en-AU" sz="2600" dirty="0">
                <a:solidFill>
                  <a:srgbClr val="993366"/>
                </a:solidFill>
                <a:effectLst/>
                <a:latin typeface="Calibri" panose="020F0502020204030204" pitchFamily="34" charset="0"/>
                <a:ea typeface="Times New Roman" panose="02020603050405020304" pitchFamily="18" charset="0"/>
                <a:cs typeface="Calibri" panose="020F0502020204030204" pitchFamily="34" charset="0"/>
              </a:rPr>
              <a:t>Regular, Open and Transparent communication with members;</a:t>
            </a:r>
            <a:endParaRPr lang="en-AU" sz="2600" dirty="0">
              <a:solidFill>
                <a:srgbClr val="993366"/>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en-AU" sz="2600" dirty="0">
                <a:solidFill>
                  <a:srgbClr val="993366"/>
                </a:solidFill>
                <a:effectLst/>
                <a:latin typeface="Calibri" panose="020F0502020204030204" pitchFamily="34" charset="0"/>
                <a:ea typeface="Times New Roman" panose="02020603050405020304" pitchFamily="18" charset="0"/>
                <a:cs typeface="Calibri" panose="020F0502020204030204" pitchFamily="34" charset="0"/>
              </a:rPr>
              <a:t>Building the Club participation numbers through regular events and increased memberships; and</a:t>
            </a:r>
            <a:endParaRPr lang="en-AU" sz="2600" dirty="0">
              <a:solidFill>
                <a:srgbClr val="993366"/>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1000"/>
              </a:spcAft>
              <a:buFont typeface="Wingdings" panose="05000000000000000000" pitchFamily="2" charset="2"/>
              <a:buChar char=""/>
            </a:pPr>
            <a:r>
              <a:rPr lang="en-AU" sz="2600" dirty="0">
                <a:solidFill>
                  <a:srgbClr val="993366"/>
                </a:solidFill>
                <a:effectLst/>
                <a:latin typeface="Calibri" panose="020F0502020204030204" pitchFamily="34" charset="0"/>
                <a:ea typeface="Times New Roman" panose="02020603050405020304" pitchFamily="18" charset="0"/>
                <a:cs typeface="Calibri" panose="020F0502020204030204" pitchFamily="34" charset="0"/>
              </a:rPr>
              <a:t>Enhancing facilities for the wider community use;</a:t>
            </a:r>
          </a:p>
          <a:p>
            <a:pPr marL="0" indent="0">
              <a:buNone/>
            </a:pPr>
            <a:endParaRPr lang="en-AU" sz="1700" dirty="0">
              <a:solidFill>
                <a:srgbClr val="000000"/>
              </a:solidFill>
            </a:endParaRPr>
          </a:p>
        </p:txBody>
      </p:sp>
    </p:spTree>
    <p:extLst>
      <p:ext uri="{BB962C8B-B14F-4D97-AF65-F5344CB8AC3E}">
        <p14:creationId xmlns:p14="http://schemas.microsoft.com/office/powerpoint/2010/main" val="248705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E434D1-5EEE-4F2D-8300-39B304E0499F}"/>
              </a:ext>
            </a:extLst>
          </p:cNvPr>
          <p:cNvSpPr>
            <a:spLocks noGrp="1"/>
          </p:cNvSpPr>
          <p:nvPr>
            <p:ph type="title"/>
          </p:nvPr>
        </p:nvSpPr>
        <p:spPr/>
        <p:txBody>
          <a:bodyPr/>
          <a:lstStyle/>
          <a:p>
            <a:r>
              <a:rPr lang="en-AU" dirty="0"/>
              <a:t>   Focus areas - Goal or objective </a:t>
            </a:r>
            <a:br>
              <a:rPr lang="en-AU" dirty="0"/>
            </a:br>
            <a:endParaRPr lang="en-AU" dirty="0"/>
          </a:p>
        </p:txBody>
      </p:sp>
      <p:sp>
        <p:nvSpPr>
          <p:cNvPr id="4" name="Content Placeholder 3">
            <a:extLst>
              <a:ext uri="{FF2B5EF4-FFF2-40B4-BE49-F238E27FC236}">
                <a16:creationId xmlns:a16="http://schemas.microsoft.com/office/drawing/2014/main" id="{3D6A3720-5630-44F5-90A1-A7D1F6667A63}"/>
              </a:ext>
            </a:extLst>
          </p:cNvPr>
          <p:cNvSpPr>
            <a:spLocks noGrp="1"/>
          </p:cNvSpPr>
          <p:nvPr>
            <p:ph idx="1"/>
          </p:nvPr>
        </p:nvSpPr>
        <p:spPr/>
        <p:txBody>
          <a:bodyPr>
            <a:normAutofit fontScale="55000" lnSpcReduction="20000"/>
          </a:bodyPr>
          <a:lstStyle/>
          <a:p>
            <a:r>
              <a:rPr lang="en-AU" b="1" u="sng" dirty="0"/>
              <a:t>Instruction &amp; participation Rally days</a:t>
            </a:r>
            <a:r>
              <a:rPr lang="en-AU" dirty="0"/>
              <a:t>: To run meaningful, safe, and well structured rallies</a:t>
            </a:r>
            <a:r>
              <a:rPr lang="en-AU" b="1" u="sng" dirty="0"/>
              <a:t>. Equipment for all activities </a:t>
            </a:r>
            <a:r>
              <a:rPr lang="en-AU" dirty="0"/>
              <a:t>To have enough equipment at any one time for a variety of activities; to have a maintenance/replacement programme. </a:t>
            </a:r>
            <a:r>
              <a:rPr lang="en-AU" b="1" u="sng" dirty="0"/>
              <a:t>Training of instructors </a:t>
            </a:r>
            <a:r>
              <a:rPr lang="en-AU" dirty="0"/>
              <a:t>To always have trained and able instructors available, no matter the disciplines offered nor the ability of the groups. External instructors Provision of instruction by external instructors, in a variety of disciplines as required by current membership. Recruiting &amp; retaining members To attract and keep Club members. </a:t>
            </a:r>
          </a:p>
          <a:p>
            <a:r>
              <a:rPr lang="en-AU" dirty="0"/>
              <a:t>  </a:t>
            </a:r>
            <a:r>
              <a:rPr lang="en-AU" b="1" u="sng" dirty="0"/>
              <a:t>Facilities &amp; equipment </a:t>
            </a:r>
          </a:p>
          <a:p>
            <a:r>
              <a:rPr lang="en-AU" dirty="0"/>
              <a:t> Safe &amp; suitable grounds  An excellent equine facility suitable not only for Club use, but also for holding training and other events. Suitable equipment To provide correct equipment for use in the canteen and the grounds.</a:t>
            </a:r>
          </a:p>
          <a:p>
            <a:r>
              <a:rPr lang="en-AU" b="1" u="sng" dirty="0"/>
              <a:t>Xcountry course </a:t>
            </a:r>
            <a:r>
              <a:rPr lang="en-AU" dirty="0"/>
              <a:t>To have a Xcountry course running the perimeter of the grounds</a:t>
            </a:r>
          </a:p>
          <a:p>
            <a:r>
              <a:rPr lang="en-AU" dirty="0"/>
              <a:t> </a:t>
            </a:r>
            <a:r>
              <a:rPr lang="en-AU" b="1" u="sng" dirty="0"/>
              <a:t>Administration Running costs</a:t>
            </a:r>
            <a:r>
              <a:rPr lang="en-AU" dirty="0"/>
              <a:t>:  To run the Club as efficiently and effectively as possible. Publicity &amp; PR To be recognised as a leader in our field by the non-equine community as well as other equine groups </a:t>
            </a:r>
          </a:p>
          <a:p>
            <a:r>
              <a:rPr lang="en-AU" b="1" u="sng" dirty="0"/>
              <a:t>Networking</a:t>
            </a:r>
            <a:r>
              <a:rPr lang="en-AU" dirty="0"/>
              <a:t> Develop links with other equine groups </a:t>
            </a:r>
          </a:p>
          <a:p>
            <a:r>
              <a:rPr lang="en-AU" b="1" u="sng" dirty="0"/>
              <a:t>Volunteers</a:t>
            </a:r>
            <a:r>
              <a:rPr lang="en-AU" dirty="0"/>
              <a:t> To retain and fully utilise the skills and expertise of our volunteers </a:t>
            </a:r>
          </a:p>
          <a:p>
            <a:r>
              <a:rPr lang="en-AU" b="1" u="sng" dirty="0"/>
              <a:t>Management committee </a:t>
            </a:r>
            <a:r>
              <a:rPr lang="en-AU" dirty="0"/>
              <a:t>To proactively manage the Club utilising this strategic plan in planning &amp; decision making.</a:t>
            </a:r>
          </a:p>
          <a:p>
            <a:r>
              <a:rPr lang="en-AU" b="1" u="sng" dirty="0"/>
              <a:t> Finance </a:t>
            </a:r>
            <a:r>
              <a:rPr lang="en-AU" dirty="0"/>
              <a:t>Operational budgets Produce a projected 5 year budget based on this strategic plan.</a:t>
            </a:r>
          </a:p>
          <a:p>
            <a:r>
              <a:rPr lang="en-AU" b="1" u="sng" dirty="0"/>
              <a:t> Grants </a:t>
            </a:r>
            <a:r>
              <a:rPr lang="en-AU" dirty="0"/>
              <a:t>Apply for all suitable grants as they become available   </a:t>
            </a:r>
          </a:p>
          <a:p>
            <a:r>
              <a:rPr lang="en-AU" b="1" u="sng" dirty="0"/>
              <a:t> Fundraising </a:t>
            </a:r>
            <a:r>
              <a:rPr lang="en-AU" dirty="0"/>
              <a:t>Ensure the Club raises enough funds to continue to provide excellence in tuition and facilities for its members. </a:t>
            </a:r>
          </a:p>
        </p:txBody>
      </p:sp>
    </p:spTree>
    <p:extLst>
      <p:ext uri="{BB962C8B-B14F-4D97-AF65-F5344CB8AC3E}">
        <p14:creationId xmlns:p14="http://schemas.microsoft.com/office/powerpoint/2010/main" val="404821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9B995-05FB-493A-9C5E-FCC4DAD92465}"/>
              </a:ext>
            </a:extLst>
          </p:cNvPr>
          <p:cNvSpPr>
            <a:spLocks noGrp="1"/>
          </p:cNvSpPr>
          <p:nvPr>
            <p:ph type="title"/>
          </p:nvPr>
        </p:nvSpPr>
        <p:spPr>
          <a:xfrm>
            <a:off x="838200" y="288925"/>
            <a:ext cx="10515600" cy="307423"/>
          </a:xfrm>
        </p:spPr>
        <p:txBody>
          <a:bodyPr>
            <a:normAutofit fontScale="90000"/>
          </a:bodyPr>
          <a:lstStyle/>
          <a:p>
            <a:r>
              <a:rPr lang="en-AU" b="1" dirty="0">
                <a:solidFill>
                  <a:srgbClr val="993366"/>
                </a:solidFill>
              </a:rPr>
              <a:t>Priorities for the Club</a:t>
            </a:r>
          </a:p>
        </p:txBody>
      </p:sp>
      <p:graphicFrame>
        <p:nvGraphicFramePr>
          <p:cNvPr id="4" name="Table 4">
            <a:extLst>
              <a:ext uri="{FF2B5EF4-FFF2-40B4-BE49-F238E27FC236}">
                <a16:creationId xmlns:a16="http://schemas.microsoft.com/office/drawing/2014/main" id="{D7A928BA-6DBC-4F49-BB56-51210BF7876F}"/>
              </a:ext>
            </a:extLst>
          </p:cNvPr>
          <p:cNvGraphicFramePr>
            <a:graphicFrameLocks noGrp="1"/>
          </p:cNvGraphicFramePr>
          <p:nvPr>
            <p:ph idx="4294967295"/>
            <p:extLst>
              <p:ext uri="{D42A27DB-BD31-4B8C-83A1-F6EECF244321}">
                <p14:modId xmlns:p14="http://schemas.microsoft.com/office/powerpoint/2010/main" val="541985729"/>
              </p:ext>
            </p:extLst>
          </p:nvPr>
        </p:nvGraphicFramePr>
        <p:xfrm>
          <a:off x="636104" y="755374"/>
          <a:ext cx="11171582" cy="7282872"/>
        </p:xfrm>
        <a:graphic>
          <a:graphicData uri="http://schemas.openxmlformats.org/drawingml/2006/table">
            <a:tbl>
              <a:tblPr firstRow="1" bandRow="1">
                <a:tableStyleId>{5C22544A-7EE6-4342-B048-85BDC9FD1C3A}</a:tableStyleId>
              </a:tblPr>
              <a:tblGrid>
                <a:gridCol w="980661">
                  <a:extLst>
                    <a:ext uri="{9D8B030D-6E8A-4147-A177-3AD203B41FA5}">
                      <a16:colId xmlns:a16="http://schemas.microsoft.com/office/drawing/2014/main" val="1510159435"/>
                    </a:ext>
                  </a:extLst>
                </a:gridCol>
                <a:gridCol w="4002157">
                  <a:extLst>
                    <a:ext uri="{9D8B030D-6E8A-4147-A177-3AD203B41FA5}">
                      <a16:colId xmlns:a16="http://schemas.microsoft.com/office/drawing/2014/main" val="2255579173"/>
                    </a:ext>
                  </a:extLst>
                </a:gridCol>
                <a:gridCol w="1060174">
                  <a:extLst>
                    <a:ext uri="{9D8B030D-6E8A-4147-A177-3AD203B41FA5}">
                      <a16:colId xmlns:a16="http://schemas.microsoft.com/office/drawing/2014/main" val="3709847460"/>
                    </a:ext>
                  </a:extLst>
                </a:gridCol>
                <a:gridCol w="1860532">
                  <a:extLst>
                    <a:ext uri="{9D8B030D-6E8A-4147-A177-3AD203B41FA5}">
                      <a16:colId xmlns:a16="http://schemas.microsoft.com/office/drawing/2014/main" val="3186397824"/>
                    </a:ext>
                  </a:extLst>
                </a:gridCol>
                <a:gridCol w="1808797">
                  <a:extLst>
                    <a:ext uri="{9D8B030D-6E8A-4147-A177-3AD203B41FA5}">
                      <a16:colId xmlns:a16="http://schemas.microsoft.com/office/drawing/2014/main" val="1799259083"/>
                    </a:ext>
                  </a:extLst>
                </a:gridCol>
                <a:gridCol w="1459261">
                  <a:extLst>
                    <a:ext uri="{9D8B030D-6E8A-4147-A177-3AD203B41FA5}">
                      <a16:colId xmlns:a16="http://schemas.microsoft.com/office/drawing/2014/main" val="3875476367"/>
                    </a:ext>
                  </a:extLst>
                </a:gridCol>
              </a:tblGrid>
              <a:tr h="730822">
                <a:tc>
                  <a:txBody>
                    <a:bodyPr/>
                    <a:lstStyle/>
                    <a:p>
                      <a:r>
                        <a:rPr lang="en-AU" dirty="0"/>
                        <a:t>Priority </a:t>
                      </a:r>
                    </a:p>
                  </a:txBody>
                  <a:tcPr>
                    <a:solidFill>
                      <a:srgbClr val="993366"/>
                    </a:solidFill>
                  </a:tcPr>
                </a:tc>
                <a:tc>
                  <a:txBody>
                    <a:bodyPr/>
                    <a:lstStyle/>
                    <a:p>
                      <a:r>
                        <a:rPr lang="en-AU" dirty="0"/>
                        <a:t>Details</a:t>
                      </a:r>
                    </a:p>
                  </a:txBody>
                  <a:tcPr>
                    <a:solidFill>
                      <a:srgbClr val="993366"/>
                    </a:solidFill>
                  </a:tcPr>
                </a:tc>
                <a:tc>
                  <a:txBody>
                    <a:bodyPr/>
                    <a:lstStyle/>
                    <a:p>
                      <a:r>
                        <a:rPr lang="en-AU" dirty="0"/>
                        <a:t>Cost</a:t>
                      </a:r>
                    </a:p>
                  </a:txBody>
                  <a:tcPr>
                    <a:solidFill>
                      <a:srgbClr val="993366"/>
                    </a:solidFill>
                  </a:tcPr>
                </a:tc>
                <a:tc>
                  <a:txBody>
                    <a:bodyPr/>
                    <a:lstStyle/>
                    <a:p>
                      <a:r>
                        <a:rPr lang="en-AU" dirty="0"/>
                        <a:t>Funding Source</a:t>
                      </a:r>
                    </a:p>
                  </a:txBody>
                  <a:tcPr>
                    <a:solidFill>
                      <a:srgbClr val="993366"/>
                    </a:solidFill>
                  </a:tcPr>
                </a:tc>
                <a:tc>
                  <a:txBody>
                    <a:bodyPr/>
                    <a:lstStyle/>
                    <a:p>
                      <a:r>
                        <a:rPr lang="en-AU" dirty="0"/>
                        <a:t>Action Officer</a:t>
                      </a:r>
                    </a:p>
                  </a:txBody>
                  <a:tcPr>
                    <a:solidFill>
                      <a:srgbClr val="993366"/>
                    </a:solidFill>
                  </a:tcPr>
                </a:tc>
                <a:tc>
                  <a:txBody>
                    <a:bodyPr/>
                    <a:lstStyle/>
                    <a:p>
                      <a:r>
                        <a:rPr lang="en-AU" dirty="0"/>
                        <a:t>Timeframe</a:t>
                      </a:r>
                    </a:p>
                  </a:txBody>
                  <a:tcPr>
                    <a:solidFill>
                      <a:srgbClr val="993366"/>
                    </a:solidFill>
                  </a:tcPr>
                </a:tc>
                <a:extLst>
                  <a:ext uri="{0D108BD9-81ED-4DB2-BD59-A6C34878D82A}">
                    <a16:rowId xmlns:a16="http://schemas.microsoft.com/office/drawing/2014/main" val="4030316140"/>
                  </a:ext>
                </a:extLst>
              </a:tr>
              <a:tr h="1322040">
                <a:tc>
                  <a:txBody>
                    <a:bodyPr/>
                    <a:lstStyle/>
                    <a:p>
                      <a:r>
                        <a:rPr lang="en-AU" dirty="0">
                          <a:solidFill>
                            <a:schemeClr val="bg1"/>
                          </a:solidFill>
                        </a:rPr>
                        <a:t>1</a:t>
                      </a:r>
                    </a:p>
                  </a:txBody>
                  <a:tcPr>
                    <a:solidFill>
                      <a:srgbClr val="993366"/>
                    </a:solidFill>
                  </a:tcPr>
                </a:tc>
                <a:tc>
                  <a:txBody>
                    <a:bodyPr/>
                    <a:lstStyle/>
                    <a:p>
                      <a:r>
                        <a:rPr lang="en-AU" dirty="0">
                          <a:solidFill>
                            <a:schemeClr val="bg1"/>
                          </a:solidFill>
                        </a:rPr>
                        <a:t>Purchase/replace jumping equipment to improve safety - poles, key hole tracks, break-away cups and jump cups.</a:t>
                      </a:r>
                    </a:p>
                  </a:txBody>
                  <a:tcPr>
                    <a:solidFill>
                      <a:srgbClr val="993366"/>
                    </a:solidFill>
                  </a:tcPr>
                </a:tc>
                <a:tc>
                  <a:txBody>
                    <a:bodyPr/>
                    <a:lstStyle/>
                    <a:p>
                      <a:r>
                        <a:rPr lang="en-AU" dirty="0">
                          <a:solidFill>
                            <a:schemeClr val="bg1"/>
                          </a:solidFill>
                        </a:rPr>
                        <a:t>$5000.00</a:t>
                      </a:r>
                    </a:p>
                  </a:txBody>
                  <a:tcPr>
                    <a:solidFill>
                      <a:srgbClr val="993366"/>
                    </a:solidFill>
                  </a:tcPr>
                </a:tc>
                <a:tc>
                  <a:txBody>
                    <a:bodyPr/>
                    <a:lstStyle/>
                    <a:p>
                      <a:r>
                        <a:rPr lang="en-AU" dirty="0"/>
                        <a:t>Grant, events, fundraising</a:t>
                      </a:r>
                    </a:p>
                  </a:txBody>
                  <a:tcPr>
                    <a:solidFill>
                      <a:srgbClr val="993366"/>
                    </a:solidFill>
                  </a:tcPr>
                </a:tc>
                <a:tc>
                  <a:txBody>
                    <a:bodyPr/>
                    <a:lstStyle/>
                    <a:p>
                      <a:r>
                        <a:rPr lang="en-AU" dirty="0">
                          <a:solidFill>
                            <a:schemeClr val="bg1"/>
                          </a:solidFill>
                        </a:rPr>
                        <a:t>Claudia Laird</a:t>
                      </a:r>
                    </a:p>
                  </a:txBody>
                  <a:tcPr>
                    <a:solidFill>
                      <a:srgbClr val="993366"/>
                    </a:solidFill>
                  </a:tcPr>
                </a:tc>
                <a:tc>
                  <a:txBody>
                    <a:bodyPr/>
                    <a:lstStyle/>
                    <a:p>
                      <a:r>
                        <a:rPr lang="en-AU" dirty="0">
                          <a:solidFill>
                            <a:schemeClr val="bg1"/>
                          </a:solidFill>
                        </a:rPr>
                        <a:t>6 months</a:t>
                      </a:r>
                    </a:p>
                  </a:txBody>
                  <a:tcPr>
                    <a:solidFill>
                      <a:srgbClr val="993366"/>
                    </a:solidFill>
                  </a:tcPr>
                </a:tc>
                <a:extLst>
                  <a:ext uri="{0D108BD9-81ED-4DB2-BD59-A6C34878D82A}">
                    <a16:rowId xmlns:a16="http://schemas.microsoft.com/office/drawing/2014/main" val="2446251119"/>
                  </a:ext>
                </a:extLst>
              </a:tr>
              <a:tr h="711868">
                <a:tc>
                  <a:txBody>
                    <a:bodyPr/>
                    <a:lstStyle/>
                    <a:p>
                      <a:r>
                        <a:rPr lang="en-AU" dirty="0">
                          <a:solidFill>
                            <a:schemeClr val="bg1"/>
                          </a:solidFill>
                        </a:rPr>
                        <a:t>2</a:t>
                      </a:r>
                    </a:p>
                  </a:txBody>
                  <a:tcPr>
                    <a:solidFill>
                      <a:srgbClr val="993366"/>
                    </a:solidFill>
                  </a:tcPr>
                </a:tc>
                <a:tc>
                  <a:txBody>
                    <a:bodyPr/>
                    <a:lstStyle/>
                    <a:p>
                      <a:r>
                        <a:rPr lang="en-AU" dirty="0">
                          <a:solidFill>
                            <a:schemeClr val="bg1"/>
                          </a:solidFill>
                        </a:rPr>
                        <a:t>Instructor Training, outsourcing</a:t>
                      </a:r>
                    </a:p>
                  </a:txBody>
                  <a:tcPr>
                    <a:solidFill>
                      <a:srgbClr val="993366"/>
                    </a:solidFill>
                  </a:tcPr>
                </a:tc>
                <a:tc>
                  <a:txBody>
                    <a:bodyPr/>
                    <a:lstStyle/>
                    <a:p>
                      <a:r>
                        <a:rPr lang="en-AU" dirty="0"/>
                        <a:t>$2000.00/year</a:t>
                      </a:r>
                    </a:p>
                  </a:txBody>
                  <a:tcPr>
                    <a:solidFill>
                      <a:srgbClr val="993366"/>
                    </a:solidFill>
                  </a:tcPr>
                </a:tc>
                <a:tc>
                  <a:txBody>
                    <a:bodyPr/>
                    <a:lstStyle/>
                    <a:p>
                      <a:r>
                        <a:rPr lang="en-AU" dirty="0"/>
                        <a:t>memberships</a:t>
                      </a:r>
                    </a:p>
                  </a:txBody>
                  <a:tcPr>
                    <a:solidFill>
                      <a:srgbClr val="993366"/>
                    </a:solidFill>
                  </a:tcPr>
                </a:tc>
                <a:tc>
                  <a:txBody>
                    <a:bodyPr/>
                    <a:lstStyle/>
                    <a:p>
                      <a:r>
                        <a:rPr lang="en-AU" dirty="0"/>
                        <a:t>Chief Instructor</a:t>
                      </a:r>
                    </a:p>
                  </a:txBody>
                  <a:tcPr>
                    <a:solidFill>
                      <a:srgbClr val="993366"/>
                    </a:solidFill>
                  </a:tcPr>
                </a:tc>
                <a:tc>
                  <a:txBody>
                    <a:bodyPr/>
                    <a:lstStyle/>
                    <a:p>
                      <a:r>
                        <a:rPr lang="en-AU" dirty="0"/>
                        <a:t>ongoing</a:t>
                      </a:r>
                    </a:p>
                  </a:txBody>
                  <a:tcPr>
                    <a:solidFill>
                      <a:srgbClr val="993366"/>
                    </a:solidFill>
                  </a:tcPr>
                </a:tc>
                <a:extLst>
                  <a:ext uri="{0D108BD9-81ED-4DB2-BD59-A6C34878D82A}">
                    <a16:rowId xmlns:a16="http://schemas.microsoft.com/office/drawing/2014/main" val="3445973117"/>
                  </a:ext>
                </a:extLst>
              </a:tr>
              <a:tr h="361804">
                <a:tc>
                  <a:txBody>
                    <a:bodyPr/>
                    <a:lstStyle/>
                    <a:p>
                      <a:r>
                        <a:rPr lang="en-AU" dirty="0">
                          <a:solidFill>
                            <a:schemeClr val="bg1"/>
                          </a:solidFill>
                        </a:rPr>
                        <a:t>3</a:t>
                      </a:r>
                    </a:p>
                  </a:txBody>
                  <a:tcPr>
                    <a:solidFill>
                      <a:srgbClr val="9933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solidFill>
                            <a:schemeClr val="bg1"/>
                          </a:solidFill>
                        </a:rPr>
                        <a:t>Repair grounds to safe standard. Develop maintenance plan Investigate cost of purchasing equipment over outsourcing. </a:t>
                      </a:r>
                    </a:p>
                  </a:txBody>
                  <a:tcPr>
                    <a:solidFill>
                      <a:srgbClr val="993366"/>
                    </a:solidFill>
                  </a:tcPr>
                </a:tc>
                <a:tc>
                  <a:txBody>
                    <a:bodyPr/>
                    <a:lstStyle/>
                    <a:p>
                      <a:r>
                        <a:rPr lang="en-AU" dirty="0">
                          <a:solidFill>
                            <a:schemeClr val="bg1"/>
                          </a:solidFill>
                        </a:rPr>
                        <a:t>$40,000.00</a:t>
                      </a:r>
                    </a:p>
                  </a:txBody>
                  <a:tcPr>
                    <a:solidFill>
                      <a:srgbClr val="993366"/>
                    </a:solidFill>
                  </a:tcPr>
                </a:tc>
                <a:tc>
                  <a:txBody>
                    <a:bodyPr/>
                    <a:lstStyle/>
                    <a:p>
                      <a:r>
                        <a:rPr lang="en-AU" dirty="0"/>
                        <a:t>grants</a:t>
                      </a:r>
                    </a:p>
                  </a:txBody>
                  <a:tcPr>
                    <a:solidFill>
                      <a:srgbClr val="993366"/>
                    </a:solidFill>
                  </a:tcPr>
                </a:tc>
                <a:tc>
                  <a:txBody>
                    <a:bodyPr/>
                    <a:lstStyle/>
                    <a:p>
                      <a:r>
                        <a:rPr lang="en-AU" dirty="0"/>
                        <a:t>Committee</a:t>
                      </a:r>
                    </a:p>
                  </a:txBody>
                  <a:tcPr>
                    <a:solidFill>
                      <a:srgbClr val="993366"/>
                    </a:solidFill>
                  </a:tcPr>
                </a:tc>
                <a:tc>
                  <a:txBody>
                    <a:bodyPr/>
                    <a:lstStyle/>
                    <a:p>
                      <a:r>
                        <a:rPr lang="en-AU" dirty="0">
                          <a:solidFill>
                            <a:schemeClr val="bg1"/>
                          </a:solidFill>
                        </a:rPr>
                        <a:t>Over 2 years</a:t>
                      </a:r>
                    </a:p>
                  </a:txBody>
                  <a:tcPr>
                    <a:solidFill>
                      <a:srgbClr val="993366"/>
                    </a:solidFill>
                  </a:tcPr>
                </a:tc>
                <a:extLst>
                  <a:ext uri="{0D108BD9-81ED-4DB2-BD59-A6C34878D82A}">
                    <a16:rowId xmlns:a16="http://schemas.microsoft.com/office/drawing/2014/main" val="2760027617"/>
                  </a:ext>
                </a:extLst>
              </a:tr>
              <a:tr h="717250">
                <a:tc>
                  <a:txBody>
                    <a:bodyPr/>
                    <a:lstStyle/>
                    <a:p>
                      <a:r>
                        <a:rPr lang="en-AU" dirty="0">
                          <a:solidFill>
                            <a:schemeClr val="bg1"/>
                          </a:solidFill>
                        </a:rPr>
                        <a:t>4</a:t>
                      </a:r>
                    </a:p>
                  </a:txBody>
                  <a:tcPr>
                    <a:solidFill>
                      <a:srgbClr val="9933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solidFill>
                            <a:schemeClr val="bg1"/>
                          </a:solidFill>
                        </a:rPr>
                        <a:t>XC Cross country course </a:t>
                      </a:r>
                    </a:p>
                  </a:txBody>
                  <a:tcPr>
                    <a:solidFill>
                      <a:srgbClr val="993366"/>
                    </a:solidFill>
                  </a:tcPr>
                </a:tc>
                <a:tc>
                  <a:txBody>
                    <a:bodyPr/>
                    <a:lstStyle/>
                    <a:p>
                      <a:r>
                        <a:rPr lang="en-AU" dirty="0">
                          <a:solidFill>
                            <a:schemeClr val="bg1"/>
                          </a:solidFill>
                        </a:rPr>
                        <a:t>$75,000.00</a:t>
                      </a:r>
                    </a:p>
                  </a:txBody>
                  <a:tcPr>
                    <a:solidFill>
                      <a:srgbClr val="993366"/>
                    </a:solidFill>
                  </a:tcPr>
                </a:tc>
                <a:tc>
                  <a:txBody>
                    <a:bodyPr/>
                    <a:lstStyle/>
                    <a:p>
                      <a:r>
                        <a:rPr lang="en-AU" dirty="0"/>
                        <a:t>grant</a:t>
                      </a:r>
                    </a:p>
                  </a:txBody>
                  <a:tcPr>
                    <a:solidFill>
                      <a:srgbClr val="9933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Committee</a:t>
                      </a:r>
                    </a:p>
                    <a:p>
                      <a:endParaRPr lang="en-AU" dirty="0"/>
                    </a:p>
                  </a:txBody>
                  <a:tcPr>
                    <a:solidFill>
                      <a:srgbClr val="993366"/>
                    </a:solidFill>
                  </a:tcPr>
                </a:tc>
                <a:tc>
                  <a:txBody>
                    <a:bodyPr/>
                    <a:lstStyle/>
                    <a:p>
                      <a:r>
                        <a:rPr lang="en-AU" dirty="0">
                          <a:solidFill>
                            <a:schemeClr val="bg1"/>
                          </a:solidFill>
                        </a:rPr>
                        <a:t>3 –5 years</a:t>
                      </a:r>
                    </a:p>
                  </a:txBody>
                  <a:tcPr>
                    <a:solidFill>
                      <a:srgbClr val="993366"/>
                    </a:solidFill>
                  </a:tcPr>
                </a:tc>
                <a:extLst>
                  <a:ext uri="{0D108BD9-81ED-4DB2-BD59-A6C34878D82A}">
                    <a16:rowId xmlns:a16="http://schemas.microsoft.com/office/drawing/2014/main" val="1997937899"/>
                  </a:ext>
                </a:extLst>
              </a:tr>
              <a:tr h="417612">
                <a:tc>
                  <a:txBody>
                    <a:bodyPr/>
                    <a:lstStyle/>
                    <a:p>
                      <a:r>
                        <a:rPr lang="en-AU" dirty="0">
                          <a:solidFill>
                            <a:schemeClr val="bg1"/>
                          </a:solidFill>
                        </a:rPr>
                        <a:t>5</a:t>
                      </a:r>
                    </a:p>
                  </a:txBody>
                  <a:tcPr>
                    <a:solidFill>
                      <a:srgbClr val="9933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solidFill>
                            <a:schemeClr val="bg1"/>
                          </a:solidFill>
                        </a:rPr>
                        <a:t>Solar/Battery system for the Clubhouse </a:t>
                      </a:r>
                    </a:p>
                  </a:txBody>
                  <a:tcPr>
                    <a:solidFill>
                      <a:srgbClr val="993366"/>
                    </a:solidFill>
                  </a:tcPr>
                </a:tc>
                <a:tc>
                  <a:txBody>
                    <a:bodyPr/>
                    <a:lstStyle/>
                    <a:p>
                      <a:r>
                        <a:rPr lang="en-AU" dirty="0">
                          <a:solidFill>
                            <a:schemeClr val="bg1"/>
                          </a:solidFill>
                        </a:rPr>
                        <a:t>$6,000.00</a:t>
                      </a:r>
                    </a:p>
                  </a:txBody>
                  <a:tcPr>
                    <a:solidFill>
                      <a:srgbClr val="9933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Grant, events, fundraising</a:t>
                      </a:r>
                    </a:p>
                    <a:p>
                      <a:endParaRPr lang="en-AU" dirty="0"/>
                    </a:p>
                  </a:txBody>
                  <a:tcPr>
                    <a:solidFill>
                      <a:srgbClr val="9933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Committee</a:t>
                      </a:r>
                    </a:p>
                    <a:p>
                      <a:endParaRPr lang="en-AU" dirty="0"/>
                    </a:p>
                  </a:txBody>
                  <a:tcPr>
                    <a:solidFill>
                      <a:srgbClr val="993366"/>
                    </a:solidFill>
                  </a:tcPr>
                </a:tc>
                <a:tc>
                  <a:txBody>
                    <a:bodyPr/>
                    <a:lstStyle/>
                    <a:p>
                      <a:r>
                        <a:rPr lang="en-AU" dirty="0"/>
                        <a:t>1 year</a:t>
                      </a:r>
                    </a:p>
                  </a:txBody>
                  <a:tcPr>
                    <a:solidFill>
                      <a:srgbClr val="993366"/>
                    </a:solidFill>
                  </a:tcPr>
                </a:tc>
                <a:extLst>
                  <a:ext uri="{0D108BD9-81ED-4DB2-BD59-A6C34878D82A}">
                    <a16:rowId xmlns:a16="http://schemas.microsoft.com/office/drawing/2014/main" val="3571720773"/>
                  </a:ext>
                </a:extLst>
              </a:tr>
              <a:tr h="417612">
                <a:tc>
                  <a:txBody>
                    <a:bodyPr/>
                    <a:lstStyle/>
                    <a:p>
                      <a:r>
                        <a:rPr lang="en-AU" dirty="0">
                          <a:solidFill>
                            <a:schemeClr val="bg1"/>
                          </a:solidFill>
                        </a:rPr>
                        <a:t>6</a:t>
                      </a:r>
                    </a:p>
                  </a:txBody>
                  <a:tcPr>
                    <a:solidFill>
                      <a:srgbClr val="993366"/>
                    </a:solidFill>
                  </a:tcPr>
                </a:tc>
                <a:tc>
                  <a:txBody>
                    <a:bodyPr/>
                    <a:lstStyle/>
                    <a:p>
                      <a:r>
                        <a:rPr lang="en-AU" dirty="0">
                          <a:solidFill>
                            <a:schemeClr val="bg1"/>
                          </a:solidFill>
                        </a:rPr>
                        <a:t>Tractor with slasher, bucket and harrow</a:t>
                      </a:r>
                    </a:p>
                  </a:txBody>
                  <a:tcPr>
                    <a:solidFill>
                      <a:srgbClr val="993366"/>
                    </a:solidFill>
                  </a:tcPr>
                </a:tc>
                <a:tc>
                  <a:txBody>
                    <a:bodyPr/>
                    <a:lstStyle/>
                    <a:p>
                      <a:r>
                        <a:rPr lang="en-AU" dirty="0"/>
                        <a:t>$35,000</a:t>
                      </a:r>
                    </a:p>
                  </a:txBody>
                  <a:tcPr>
                    <a:solidFill>
                      <a:srgbClr val="993366"/>
                    </a:solidFill>
                  </a:tcPr>
                </a:tc>
                <a:tc>
                  <a:txBody>
                    <a:bodyPr/>
                    <a:lstStyle/>
                    <a:p>
                      <a:r>
                        <a:rPr lang="en-AU" dirty="0"/>
                        <a:t>grants</a:t>
                      </a:r>
                    </a:p>
                  </a:txBody>
                  <a:tcPr>
                    <a:solidFill>
                      <a:srgbClr val="9933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Committee</a:t>
                      </a:r>
                    </a:p>
                    <a:p>
                      <a:endParaRPr lang="en-AU" dirty="0"/>
                    </a:p>
                  </a:txBody>
                  <a:tcPr>
                    <a:solidFill>
                      <a:srgbClr val="993366"/>
                    </a:solidFill>
                  </a:tcPr>
                </a:tc>
                <a:tc>
                  <a:txBody>
                    <a:bodyPr/>
                    <a:lstStyle/>
                    <a:p>
                      <a:r>
                        <a:rPr lang="en-AU" dirty="0"/>
                        <a:t>1-2 years</a:t>
                      </a:r>
                    </a:p>
                  </a:txBody>
                  <a:tcPr>
                    <a:solidFill>
                      <a:srgbClr val="993366"/>
                    </a:solidFill>
                  </a:tcPr>
                </a:tc>
                <a:extLst>
                  <a:ext uri="{0D108BD9-81ED-4DB2-BD59-A6C34878D82A}">
                    <a16:rowId xmlns:a16="http://schemas.microsoft.com/office/drawing/2014/main" val="3103565418"/>
                  </a:ext>
                </a:extLst>
              </a:tr>
              <a:tr h="417612">
                <a:tc>
                  <a:txBody>
                    <a:bodyPr/>
                    <a:lstStyle/>
                    <a:p>
                      <a:r>
                        <a:rPr lang="en-AU" dirty="0">
                          <a:solidFill>
                            <a:schemeClr val="bg1"/>
                          </a:solidFill>
                        </a:rPr>
                        <a:t>7</a:t>
                      </a:r>
                    </a:p>
                  </a:txBody>
                  <a:tcPr>
                    <a:solidFill>
                      <a:srgbClr val="9933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solidFill>
                            <a:schemeClr val="bg1"/>
                          </a:solidFill>
                        </a:rPr>
                        <a:t>Covered arena with stables</a:t>
                      </a:r>
                    </a:p>
                    <a:p>
                      <a:endParaRPr lang="en-AU" dirty="0">
                        <a:solidFill>
                          <a:schemeClr val="bg1"/>
                        </a:solidFill>
                      </a:endParaRPr>
                    </a:p>
                  </a:txBody>
                  <a:tcPr>
                    <a:solidFill>
                      <a:srgbClr val="993366"/>
                    </a:solidFill>
                  </a:tcPr>
                </a:tc>
                <a:tc>
                  <a:txBody>
                    <a:bodyPr/>
                    <a:lstStyle/>
                    <a:p>
                      <a:r>
                        <a:rPr lang="en-AU" dirty="0"/>
                        <a:t>$200,000.00</a:t>
                      </a:r>
                    </a:p>
                  </a:txBody>
                  <a:tcPr>
                    <a:solidFill>
                      <a:srgbClr val="993366"/>
                    </a:solidFill>
                  </a:tcPr>
                </a:tc>
                <a:tc>
                  <a:txBody>
                    <a:bodyPr/>
                    <a:lstStyle/>
                    <a:p>
                      <a:r>
                        <a:rPr lang="en-AU" dirty="0"/>
                        <a:t>Grants</a:t>
                      </a:r>
                    </a:p>
                  </a:txBody>
                  <a:tcPr>
                    <a:solidFill>
                      <a:srgbClr val="9933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Committee</a:t>
                      </a:r>
                    </a:p>
                    <a:p>
                      <a:endParaRPr lang="en-AU" dirty="0"/>
                    </a:p>
                  </a:txBody>
                  <a:tcPr>
                    <a:solidFill>
                      <a:srgbClr val="993366"/>
                    </a:solidFill>
                  </a:tcPr>
                </a:tc>
                <a:tc>
                  <a:txBody>
                    <a:bodyPr/>
                    <a:lstStyle/>
                    <a:p>
                      <a:r>
                        <a:rPr lang="en-AU" dirty="0"/>
                        <a:t>3-5 years</a:t>
                      </a:r>
                    </a:p>
                  </a:txBody>
                  <a:tcPr>
                    <a:solidFill>
                      <a:srgbClr val="993366"/>
                    </a:solidFill>
                  </a:tcPr>
                </a:tc>
                <a:extLst>
                  <a:ext uri="{0D108BD9-81ED-4DB2-BD59-A6C34878D82A}">
                    <a16:rowId xmlns:a16="http://schemas.microsoft.com/office/drawing/2014/main" val="4056450914"/>
                  </a:ext>
                </a:extLst>
              </a:tr>
              <a:tr h="417612">
                <a:tc>
                  <a:txBody>
                    <a:bodyPr/>
                    <a:lstStyle/>
                    <a:p>
                      <a:r>
                        <a:rPr lang="en-AU" dirty="0">
                          <a:solidFill>
                            <a:schemeClr val="bg1"/>
                          </a:solidFill>
                        </a:rPr>
                        <a:t>8</a:t>
                      </a:r>
                    </a:p>
                  </a:txBody>
                  <a:tcPr>
                    <a:solidFill>
                      <a:srgbClr val="993366"/>
                    </a:solidFill>
                  </a:tcPr>
                </a:tc>
                <a:tc>
                  <a:txBody>
                    <a:bodyPr/>
                    <a:lstStyle/>
                    <a:p>
                      <a:endParaRPr lang="en-AU" dirty="0">
                        <a:solidFill>
                          <a:schemeClr val="bg1"/>
                        </a:solidFill>
                      </a:endParaRPr>
                    </a:p>
                  </a:txBody>
                  <a:tcPr>
                    <a:solidFill>
                      <a:srgbClr val="993366"/>
                    </a:solidFill>
                  </a:tcPr>
                </a:tc>
                <a:tc>
                  <a:txBody>
                    <a:bodyPr/>
                    <a:lstStyle/>
                    <a:p>
                      <a:endParaRPr lang="en-AU"/>
                    </a:p>
                  </a:txBody>
                  <a:tcPr>
                    <a:solidFill>
                      <a:srgbClr val="993366"/>
                    </a:solidFill>
                  </a:tcPr>
                </a:tc>
                <a:tc>
                  <a:txBody>
                    <a:bodyPr/>
                    <a:lstStyle/>
                    <a:p>
                      <a:endParaRPr lang="en-AU"/>
                    </a:p>
                  </a:txBody>
                  <a:tcPr>
                    <a:solidFill>
                      <a:srgbClr val="993366"/>
                    </a:solidFill>
                  </a:tcPr>
                </a:tc>
                <a:tc>
                  <a:txBody>
                    <a:bodyPr/>
                    <a:lstStyle/>
                    <a:p>
                      <a:endParaRPr lang="en-AU" dirty="0"/>
                    </a:p>
                  </a:txBody>
                  <a:tcPr>
                    <a:solidFill>
                      <a:srgbClr val="993366"/>
                    </a:solidFill>
                  </a:tcPr>
                </a:tc>
                <a:tc>
                  <a:txBody>
                    <a:bodyPr/>
                    <a:lstStyle/>
                    <a:p>
                      <a:endParaRPr lang="en-AU" dirty="0"/>
                    </a:p>
                  </a:txBody>
                  <a:tcPr>
                    <a:solidFill>
                      <a:srgbClr val="993366"/>
                    </a:solidFill>
                  </a:tcPr>
                </a:tc>
                <a:extLst>
                  <a:ext uri="{0D108BD9-81ED-4DB2-BD59-A6C34878D82A}">
                    <a16:rowId xmlns:a16="http://schemas.microsoft.com/office/drawing/2014/main" val="2603870817"/>
                  </a:ext>
                </a:extLst>
              </a:tr>
            </a:tbl>
          </a:graphicData>
        </a:graphic>
      </p:graphicFrame>
    </p:spTree>
    <p:extLst>
      <p:ext uri="{BB962C8B-B14F-4D97-AF65-F5344CB8AC3E}">
        <p14:creationId xmlns:p14="http://schemas.microsoft.com/office/powerpoint/2010/main" val="1390442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E8AF6-ABE5-427B-A5DF-314421C548B2}"/>
              </a:ext>
            </a:extLst>
          </p:cNvPr>
          <p:cNvSpPr>
            <a:spLocks noGrp="1"/>
          </p:cNvSpPr>
          <p:nvPr>
            <p:ph type="title"/>
          </p:nvPr>
        </p:nvSpPr>
        <p:spPr>
          <a:xfrm>
            <a:off x="806669" y="470229"/>
            <a:ext cx="10525352" cy="1325563"/>
          </a:xfrm>
        </p:spPr>
        <p:txBody>
          <a:bodyPr/>
          <a:lstStyle/>
          <a:p>
            <a:r>
              <a:rPr lang="en-AU" b="1" dirty="0">
                <a:solidFill>
                  <a:srgbClr val="993366"/>
                </a:solidFill>
              </a:rPr>
              <a:t>Income Sources</a:t>
            </a:r>
          </a:p>
        </p:txBody>
      </p:sp>
      <p:graphicFrame>
        <p:nvGraphicFramePr>
          <p:cNvPr id="3" name="Table 3">
            <a:extLst>
              <a:ext uri="{FF2B5EF4-FFF2-40B4-BE49-F238E27FC236}">
                <a16:creationId xmlns:a16="http://schemas.microsoft.com/office/drawing/2014/main" id="{B8434BBF-0F14-4B1E-AC1B-D43190A89799}"/>
              </a:ext>
            </a:extLst>
          </p:cNvPr>
          <p:cNvGraphicFramePr>
            <a:graphicFrameLocks noGrp="1"/>
          </p:cNvGraphicFramePr>
          <p:nvPr>
            <p:extLst>
              <p:ext uri="{D42A27DB-BD31-4B8C-83A1-F6EECF244321}">
                <p14:modId xmlns:p14="http://schemas.microsoft.com/office/powerpoint/2010/main" val="1758407245"/>
              </p:ext>
            </p:extLst>
          </p:nvPr>
        </p:nvGraphicFramePr>
        <p:xfrm>
          <a:off x="2876550" y="2000250"/>
          <a:ext cx="4315359" cy="2870707"/>
        </p:xfrm>
        <a:graphic>
          <a:graphicData uri="http://schemas.openxmlformats.org/drawingml/2006/table">
            <a:tbl>
              <a:tblPr firstRow="1" bandRow="1">
                <a:tableStyleId>{5C22544A-7EE6-4342-B048-85BDC9FD1C3A}</a:tableStyleId>
              </a:tblPr>
              <a:tblGrid>
                <a:gridCol w="4315359">
                  <a:extLst>
                    <a:ext uri="{9D8B030D-6E8A-4147-A177-3AD203B41FA5}">
                      <a16:colId xmlns:a16="http://schemas.microsoft.com/office/drawing/2014/main" val="2200772664"/>
                    </a:ext>
                  </a:extLst>
                </a:gridCol>
              </a:tblGrid>
              <a:tr h="410101">
                <a:tc>
                  <a:txBody>
                    <a:bodyPr/>
                    <a:lstStyle/>
                    <a:p>
                      <a:pPr algn="ctr"/>
                      <a:r>
                        <a:rPr lang="en-AU" dirty="0">
                          <a:latin typeface="+mn-lt"/>
                        </a:rPr>
                        <a:t>Sponsorships</a:t>
                      </a:r>
                    </a:p>
                  </a:txBody>
                  <a:tcPr>
                    <a:solidFill>
                      <a:srgbClr val="993366"/>
                    </a:solidFill>
                  </a:tcPr>
                </a:tc>
                <a:extLst>
                  <a:ext uri="{0D108BD9-81ED-4DB2-BD59-A6C34878D82A}">
                    <a16:rowId xmlns:a16="http://schemas.microsoft.com/office/drawing/2014/main" val="3041633254"/>
                  </a:ext>
                </a:extLst>
              </a:tr>
              <a:tr h="410101">
                <a:tc>
                  <a:txBody>
                    <a:bodyPr/>
                    <a:lstStyle/>
                    <a:p>
                      <a:pPr algn="ctr"/>
                      <a:r>
                        <a:rPr lang="en-AU" dirty="0">
                          <a:solidFill>
                            <a:schemeClr val="bg1"/>
                          </a:solidFill>
                          <a:latin typeface="+mn-lt"/>
                        </a:rPr>
                        <a:t>Events</a:t>
                      </a:r>
                    </a:p>
                  </a:txBody>
                  <a:tcPr>
                    <a:solidFill>
                      <a:srgbClr val="993366"/>
                    </a:solidFill>
                  </a:tcPr>
                </a:tc>
                <a:extLst>
                  <a:ext uri="{0D108BD9-81ED-4DB2-BD59-A6C34878D82A}">
                    <a16:rowId xmlns:a16="http://schemas.microsoft.com/office/drawing/2014/main" val="2868955791"/>
                  </a:ext>
                </a:extLst>
              </a:tr>
              <a:tr h="410101">
                <a:tc>
                  <a:txBody>
                    <a:bodyPr/>
                    <a:lstStyle/>
                    <a:p>
                      <a:pPr algn="ctr"/>
                      <a:r>
                        <a:rPr lang="en-AU" sz="1800" b="1" kern="1200" dirty="0">
                          <a:solidFill>
                            <a:schemeClr val="lt1"/>
                          </a:solidFill>
                          <a:latin typeface="+mn-lt"/>
                          <a:ea typeface="+mn-ea"/>
                          <a:cs typeface="+mn-cs"/>
                        </a:rPr>
                        <a:t>Agistment</a:t>
                      </a:r>
                    </a:p>
                  </a:txBody>
                  <a:tcPr>
                    <a:solidFill>
                      <a:srgbClr val="993366"/>
                    </a:solidFill>
                  </a:tcPr>
                </a:tc>
                <a:extLst>
                  <a:ext uri="{0D108BD9-81ED-4DB2-BD59-A6C34878D82A}">
                    <a16:rowId xmlns:a16="http://schemas.microsoft.com/office/drawing/2014/main" val="4264259453"/>
                  </a:ext>
                </a:extLst>
              </a:tr>
              <a:tr h="410101">
                <a:tc>
                  <a:txBody>
                    <a:bodyPr/>
                    <a:lstStyle/>
                    <a:p>
                      <a:pPr algn="ctr"/>
                      <a:r>
                        <a:rPr lang="en-AU" dirty="0">
                          <a:solidFill>
                            <a:schemeClr val="bg1"/>
                          </a:solidFill>
                          <a:latin typeface="+mn-lt"/>
                        </a:rPr>
                        <a:t>Fundraising Activities</a:t>
                      </a:r>
                    </a:p>
                  </a:txBody>
                  <a:tcPr>
                    <a:solidFill>
                      <a:srgbClr val="993366"/>
                    </a:solidFill>
                  </a:tcPr>
                </a:tc>
                <a:extLst>
                  <a:ext uri="{0D108BD9-81ED-4DB2-BD59-A6C34878D82A}">
                    <a16:rowId xmlns:a16="http://schemas.microsoft.com/office/drawing/2014/main" val="3437974719"/>
                  </a:ext>
                </a:extLst>
              </a:tr>
              <a:tr h="410101">
                <a:tc>
                  <a:txBody>
                    <a:bodyPr/>
                    <a:lstStyle/>
                    <a:p>
                      <a:pPr algn="ctr"/>
                      <a:r>
                        <a:rPr lang="en-AU" dirty="0">
                          <a:solidFill>
                            <a:schemeClr val="bg1"/>
                          </a:solidFill>
                          <a:latin typeface="+mn-lt"/>
                        </a:rPr>
                        <a:t>Memberships</a:t>
                      </a:r>
                    </a:p>
                  </a:txBody>
                  <a:tcPr>
                    <a:solidFill>
                      <a:srgbClr val="993366"/>
                    </a:solidFill>
                  </a:tcPr>
                </a:tc>
                <a:extLst>
                  <a:ext uri="{0D108BD9-81ED-4DB2-BD59-A6C34878D82A}">
                    <a16:rowId xmlns:a16="http://schemas.microsoft.com/office/drawing/2014/main" val="1296665511"/>
                  </a:ext>
                </a:extLst>
              </a:tr>
              <a:tr h="410101">
                <a:tc>
                  <a:txBody>
                    <a:bodyPr/>
                    <a:lstStyle/>
                    <a:p>
                      <a:pPr algn="ctr"/>
                      <a:r>
                        <a:rPr lang="en-AU" dirty="0">
                          <a:solidFill>
                            <a:schemeClr val="bg1"/>
                          </a:solidFill>
                          <a:latin typeface="+mn-lt"/>
                        </a:rPr>
                        <a:t>Grants</a:t>
                      </a:r>
                    </a:p>
                  </a:txBody>
                  <a:tcPr>
                    <a:solidFill>
                      <a:srgbClr val="993366"/>
                    </a:solidFill>
                  </a:tcPr>
                </a:tc>
                <a:extLst>
                  <a:ext uri="{0D108BD9-81ED-4DB2-BD59-A6C34878D82A}">
                    <a16:rowId xmlns:a16="http://schemas.microsoft.com/office/drawing/2014/main" val="2619554805"/>
                  </a:ext>
                </a:extLst>
              </a:tr>
              <a:tr h="410101">
                <a:tc>
                  <a:txBody>
                    <a:bodyPr/>
                    <a:lstStyle/>
                    <a:p>
                      <a:pPr algn="ctr"/>
                      <a:endParaRPr lang="en-AU" dirty="0">
                        <a:latin typeface="+mn-lt"/>
                      </a:endParaRPr>
                    </a:p>
                  </a:txBody>
                  <a:tcPr>
                    <a:solidFill>
                      <a:srgbClr val="993366"/>
                    </a:solidFill>
                  </a:tcPr>
                </a:tc>
                <a:extLst>
                  <a:ext uri="{0D108BD9-81ED-4DB2-BD59-A6C34878D82A}">
                    <a16:rowId xmlns:a16="http://schemas.microsoft.com/office/drawing/2014/main" val="4291420354"/>
                  </a:ext>
                </a:extLst>
              </a:tr>
            </a:tbl>
          </a:graphicData>
        </a:graphic>
      </p:graphicFrame>
      <p:pic>
        <p:nvPicPr>
          <p:cNvPr id="5" name="Picture 4" descr="A picture containing sitting, table, cup, pink&#10;&#10;Description automatically generated">
            <a:extLst>
              <a:ext uri="{FF2B5EF4-FFF2-40B4-BE49-F238E27FC236}">
                <a16:creationId xmlns:a16="http://schemas.microsoft.com/office/drawing/2014/main" id="{39E48942-AE0E-4B31-AF41-8548E2427F5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096036" y="4068466"/>
            <a:ext cx="3971336" cy="2705788"/>
          </a:xfrm>
          <a:prstGeom prst="rect">
            <a:avLst/>
          </a:prstGeom>
        </p:spPr>
      </p:pic>
    </p:spTree>
    <p:extLst>
      <p:ext uri="{BB962C8B-B14F-4D97-AF65-F5344CB8AC3E}">
        <p14:creationId xmlns:p14="http://schemas.microsoft.com/office/powerpoint/2010/main" val="3951167356"/>
      </p:ext>
    </p:extLst>
  </p:cSld>
  <p:clrMapOvr>
    <a:masterClrMapping/>
  </p:clrMapOvr>
</p:sld>
</file>

<file path=ppt/theme/theme1.xml><?xml version="1.0" encoding="utf-8"?>
<a:theme xmlns:a="http://schemas.openxmlformats.org/drawingml/2006/main" name="Office Theme">
  <a:themeElements>
    <a:clrScheme name="Custom 3">
      <a:dk1>
        <a:srgbClr val="AD84C6"/>
      </a:dk1>
      <a:lt1>
        <a:sysClr val="window" lastClr="FFFFFF"/>
      </a:lt1>
      <a:dk2>
        <a:srgbClr val="AD84C6"/>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TotalTime>
  <Words>681</Words>
  <Application>Microsoft Office PowerPoint</Application>
  <PresentationFormat>Widescreen</PresentationFormat>
  <Paragraphs>121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Tahoma</vt:lpstr>
      <vt:lpstr>Wingdings</vt:lpstr>
      <vt:lpstr>Office Theme</vt:lpstr>
      <vt:lpstr>STRATEGIC PLAN</vt:lpstr>
      <vt:lpstr>PowerPoint Presentation</vt:lpstr>
      <vt:lpstr>Our Stakeholders</vt:lpstr>
      <vt:lpstr>Our Executive Structure </vt:lpstr>
      <vt:lpstr>Our Volunteers</vt:lpstr>
      <vt:lpstr>Future Direction</vt:lpstr>
      <vt:lpstr>   Focus areas - Goal or objective  </vt:lpstr>
      <vt:lpstr>Priorities for the Club</vt:lpstr>
      <vt:lpstr>Income 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dc:title>
  <dc:creator>STANFORD Melissa</dc:creator>
  <cp:lastModifiedBy>claudia laird</cp:lastModifiedBy>
  <cp:revision>26</cp:revision>
  <dcterms:created xsi:type="dcterms:W3CDTF">2020-12-06T02:42:36Z</dcterms:created>
  <dcterms:modified xsi:type="dcterms:W3CDTF">2020-12-22T22:55:57Z</dcterms:modified>
</cp:coreProperties>
</file>